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6" r:id="rId4"/>
    <p:sldId id="265" r:id="rId5"/>
    <p:sldId id="264" r:id="rId6"/>
    <p:sldId id="263" r:id="rId7"/>
    <p:sldId id="262" r:id="rId8"/>
    <p:sldId id="261" r:id="rId9"/>
    <p:sldId id="259" r:id="rId10"/>
    <p:sldId id="260" r:id="rId11"/>
    <p:sldId id="258" r:id="rId12"/>
    <p:sldId id="267" r:id="rId13"/>
    <p:sldId id="268" r:id="rId14"/>
    <p:sldId id="269" r:id="rId15"/>
    <p:sldId id="270" r:id="rId1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1B2002-E126-4953-97F1-2A626B3C9BE7}"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vi-VN"/>
        </a:p>
      </dgm:t>
    </dgm:pt>
    <dgm:pt modelId="{2197B978-C3BD-40B1-AEF6-83445BCB80EC}">
      <dgm:prSet/>
      <dgm:spPr/>
      <dgm:t>
        <a:bodyPr/>
        <a:lstStyle/>
        <a:p>
          <a:r>
            <a:rPr lang="vi-VN" dirty="0"/>
            <a:t>Nêu được những ưu, nhược điểm cơ bản của dịch vụ thư điện tử so với các phương thức liên lạc khác.</a:t>
          </a:r>
        </a:p>
      </dgm:t>
    </dgm:pt>
    <dgm:pt modelId="{EEE4D209-EDEB-47A7-83ED-2EB534BD82DD}" type="parTrans" cxnId="{39D7700D-4E93-40D4-B278-266E48692016}">
      <dgm:prSet/>
      <dgm:spPr/>
      <dgm:t>
        <a:bodyPr/>
        <a:lstStyle/>
        <a:p>
          <a:endParaRPr lang="vi-VN"/>
        </a:p>
      </dgm:t>
    </dgm:pt>
    <dgm:pt modelId="{5FC51F34-3412-4286-B65F-7A728BDE6B3B}" type="sibTrans" cxnId="{39D7700D-4E93-40D4-B278-266E48692016}">
      <dgm:prSet/>
      <dgm:spPr/>
      <dgm:t>
        <a:bodyPr/>
        <a:lstStyle/>
        <a:p>
          <a:endParaRPr lang="vi-VN"/>
        </a:p>
      </dgm:t>
    </dgm:pt>
    <dgm:pt modelId="{FBEA34D9-D530-4EC3-89AB-3668D5DFEF09}">
      <dgm:prSet/>
      <dgm:spPr/>
      <dgm:t>
        <a:bodyPr/>
        <a:lstStyle/>
        <a:p>
          <a:r>
            <a:rPr lang="vi-VN" dirty="0"/>
            <a:t>Biết các chức năng chính của dịch vụ thư điện tử cung cấp.</a:t>
          </a:r>
        </a:p>
      </dgm:t>
    </dgm:pt>
    <dgm:pt modelId="{17B7C916-2938-462F-A890-06004BECEC8A}" type="parTrans" cxnId="{D66C2DAB-896C-44FE-99CE-19247C9917C0}">
      <dgm:prSet/>
      <dgm:spPr/>
      <dgm:t>
        <a:bodyPr/>
        <a:lstStyle/>
        <a:p>
          <a:endParaRPr lang="vi-VN"/>
        </a:p>
      </dgm:t>
    </dgm:pt>
    <dgm:pt modelId="{B8BFC15D-27EB-4869-919F-FE9058A823E6}" type="sibTrans" cxnId="{D66C2DAB-896C-44FE-99CE-19247C9917C0}">
      <dgm:prSet/>
      <dgm:spPr/>
      <dgm:t>
        <a:bodyPr/>
        <a:lstStyle/>
        <a:p>
          <a:endParaRPr lang="vi-VN"/>
        </a:p>
      </dgm:t>
    </dgm:pt>
    <dgm:pt modelId="{AAE305D8-118F-45B6-A40C-B45361504A4E}">
      <dgm:prSet/>
      <dgm:spPr/>
      <dgm:t>
        <a:bodyPr/>
        <a:lstStyle/>
        <a:p>
          <a:r>
            <a:rPr lang="vi-VN"/>
            <a:t>Biết cách đặt tên đăng nhập trong địa chỉ email khi đăng kí tài khoản thư điện tử.</a:t>
          </a:r>
        </a:p>
      </dgm:t>
    </dgm:pt>
    <dgm:pt modelId="{46775AE2-64FF-4B37-8237-8FBBAE409C80}" type="parTrans" cxnId="{30BEE95B-EC5F-4F7D-854A-8DB98DFDDDAE}">
      <dgm:prSet/>
      <dgm:spPr/>
      <dgm:t>
        <a:bodyPr/>
        <a:lstStyle/>
        <a:p>
          <a:endParaRPr lang="vi-VN"/>
        </a:p>
      </dgm:t>
    </dgm:pt>
    <dgm:pt modelId="{9A1FF076-10D1-42F1-B507-1FB4F6D1B0DF}" type="sibTrans" cxnId="{30BEE95B-EC5F-4F7D-854A-8DB98DFDDDAE}">
      <dgm:prSet/>
      <dgm:spPr/>
      <dgm:t>
        <a:bodyPr/>
        <a:lstStyle/>
        <a:p>
          <a:endParaRPr lang="vi-VN"/>
        </a:p>
      </dgm:t>
    </dgm:pt>
    <dgm:pt modelId="{361B2F78-DD95-4AEF-8FA2-84ADABD76D0E}" type="pres">
      <dgm:prSet presAssocID="{DA1B2002-E126-4953-97F1-2A626B3C9BE7}" presName="Name0" presStyleCnt="0">
        <dgm:presLayoutVars>
          <dgm:chMax val="7"/>
          <dgm:chPref val="7"/>
          <dgm:dir/>
        </dgm:presLayoutVars>
      </dgm:prSet>
      <dgm:spPr/>
      <dgm:t>
        <a:bodyPr/>
        <a:lstStyle/>
        <a:p>
          <a:endParaRPr lang="en-US"/>
        </a:p>
      </dgm:t>
    </dgm:pt>
    <dgm:pt modelId="{7F9865C3-B69E-421E-9431-A67B1B642681}" type="pres">
      <dgm:prSet presAssocID="{DA1B2002-E126-4953-97F1-2A626B3C9BE7}" presName="Name1" presStyleCnt="0"/>
      <dgm:spPr/>
    </dgm:pt>
    <dgm:pt modelId="{D1D70EFC-E3B7-48D3-96FA-DE76F9BBA212}" type="pres">
      <dgm:prSet presAssocID="{DA1B2002-E126-4953-97F1-2A626B3C9BE7}" presName="cycle" presStyleCnt="0"/>
      <dgm:spPr/>
    </dgm:pt>
    <dgm:pt modelId="{F2BFE2F3-A2AC-433C-97A5-594D62926947}" type="pres">
      <dgm:prSet presAssocID="{DA1B2002-E126-4953-97F1-2A626B3C9BE7}" presName="srcNode" presStyleLbl="node1" presStyleIdx="0" presStyleCnt="3"/>
      <dgm:spPr/>
    </dgm:pt>
    <dgm:pt modelId="{06AB1F42-7439-4E22-AD86-062C0EE9BC81}" type="pres">
      <dgm:prSet presAssocID="{DA1B2002-E126-4953-97F1-2A626B3C9BE7}" presName="conn" presStyleLbl="parChTrans1D2" presStyleIdx="0" presStyleCnt="1"/>
      <dgm:spPr/>
      <dgm:t>
        <a:bodyPr/>
        <a:lstStyle/>
        <a:p>
          <a:endParaRPr lang="en-US"/>
        </a:p>
      </dgm:t>
    </dgm:pt>
    <dgm:pt modelId="{FC09C4EA-6E9F-4F07-B7F7-1EE20CB2C89D}" type="pres">
      <dgm:prSet presAssocID="{DA1B2002-E126-4953-97F1-2A626B3C9BE7}" presName="extraNode" presStyleLbl="node1" presStyleIdx="0" presStyleCnt="3"/>
      <dgm:spPr/>
    </dgm:pt>
    <dgm:pt modelId="{9CF7EAFE-915A-4BC2-8A69-069191C76745}" type="pres">
      <dgm:prSet presAssocID="{DA1B2002-E126-4953-97F1-2A626B3C9BE7}" presName="dstNode" presStyleLbl="node1" presStyleIdx="0" presStyleCnt="3"/>
      <dgm:spPr/>
    </dgm:pt>
    <dgm:pt modelId="{223D6046-31F3-49D1-9355-DFDBAC1B4A73}" type="pres">
      <dgm:prSet presAssocID="{2197B978-C3BD-40B1-AEF6-83445BCB80EC}" presName="text_1" presStyleLbl="node1" presStyleIdx="0" presStyleCnt="3">
        <dgm:presLayoutVars>
          <dgm:bulletEnabled val="1"/>
        </dgm:presLayoutVars>
      </dgm:prSet>
      <dgm:spPr/>
      <dgm:t>
        <a:bodyPr/>
        <a:lstStyle/>
        <a:p>
          <a:endParaRPr lang="en-US"/>
        </a:p>
      </dgm:t>
    </dgm:pt>
    <dgm:pt modelId="{6254D6B9-AB91-4AEB-BDFD-AE0D18DF9283}" type="pres">
      <dgm:prSet presAssocID="{2197B978-C3BD-40B1-AEF6-83445BCB80EC}" presName="accent_1" presStyleCnt="0"/>
      <dgm:spPr/>
    </dgm:pt>
    <dgm:pt modelId="{D3793DF0-9B39-424B-8C54-1CE162839830}" type="pres">
      <dgm:prSet presAssocID="{2197B978-C3BD-40B1-AEF6-83445BCB80EC}" presName="accentRepeatNode" presStyleLbl="solidFgAcc1" presStyleIdx="0" presStyleCnt="3"/>
      <dgm:spPr/>
    </dgm:pt>
    <dgm:pt modelId="{0292F121-57FA-491D-8DA1-6B574D80C2FB}" type="pres">
      <dgm:prSet presAssocID="{FBEA34D9-D530-4EC3-89AB-3668D5DFEF09}" presName="text_2" presStyleLbl="node1" presStyleIdx="1" presStyleCnt="3">
        <dgm:presLayoutVars>
          <dgm:bulletEnabled val="1"/>
        </dgm:presLayoutVars>
      </dgm:prSet>
      <dgm:spPr/>
      <dgm:t>
        <a:bodyPr/>
        <a:lstStyle/>
        <a:p>
          <a:endParaRPr lang="en-US"/>
        </a:p>
      </dgm:t>
    </dgm:pt>
    <dgm:pt modelId="{7A17A9B8-7BAC-4FB3-8321-FDC86BB74853}" type="pres">
      <dgm:prSet presAssocID="{FBEA34D9-D530-4EC3-89AB-3668D5DFEF09}" presName="accent_2" presStyleCnt="0"/>
      <dgm:spPr/>
    </dgm:pt>
    <dgm:pt modelId="{F726E95B-A317-46E1-8442-CDE0C25D4901}" type="pres">
      <dgm:prSet presAssocID="{FBEA34D9-D530-4EC3-89AB-3668D5DFEF09}" presName="accentRepeatNode" presStyleLbl="solidFgAcc1" presStyleIdx="1" presStyleCnt="3"/>
      <dgm:spPr/>
    </dgm:pt>
    <dgm:pt modelId="{967F0D6F-A863-434C-9018-CEF8DCBC4E5D}" type="pres">
      <dgm:prSet presAssocID="{AAE305D8-118F-45B6-A40C-B45361504A4E}" presName="text_3" presStyleLbl="node1" presStyleIdx="2" presStyleCnt="3">
        <dgm:presLayoutVars>
          <dgm:bulletEnabled val="1"/>
        </dgm:presLayoutVars>
      </dgm:prSet>
      <dgm:spPr/>
      <dgm:t>
        <a:bodyPr/>
        <a:lstStyle/>
        <a:p>
          <a:endParaRPr lang="en-US"/>
        </a:p>
      </dgm:t>
    </dgm:pt>
    <dgm:pt modelId="{3993683F-BF53-4BC0-877F-2E279CDEC258}" type="pres">
      <dgm:prSet presAssocID="{AAE305D8-118F-45B6-A40C-B45361504A4E}" presName="accent_3" presStyleCnt="0"/>
      <dgm:spPr/>
    </dgm:pt>
    <dgm:pt modelId="{CEBAFF8C-1706-4A99-8F09-2DD419E8D5A9}" type="pres">
      <dgm:prSet presAssocID="{AAE305D8-118F-45B6-A40C-B45361504A4E}" presName="accentRepeatNode" presStyleLbl="solidFgAcc1" presStyleIdx="2" presStyleCnt="3"/>
      <dgm:spPr/>
    </dgm:pt>
  </dgm:ptLst>
  <dgm:cxnLst>
    <dgm:cxn modelId="{5A4CA368-E37A-4845-8F9E-D8045B05C1BB}" type="presOf" srcId="{5FC51F34-3412-4286-B65F-7A728BDE6B3B}" destId="{06AB1F42-7439-4E22-AD86-062C0EE9BC81}" srcOrd="0" destOrd="0" presId="urn:microsoft.com/office/officeart/2008/layout/VerticalCurvedList"/>
    <dgm:cxn modelId="{921994BD-4D57-4A6E-AE73-E721CC19471F}" type="presOf" srcId="{DA1B2002-E126-4953-97F1-2A626B3C9BE7}" destId="{361B2F78-DD95-4AEF-8FA2-84ADABD76D0E}" srcOrd="0" destOrd="0" presId="urn:microsoft.com/office/officeart/2008/layout/VerticalCurvedList"/>
    <dgm:cxn modelId="{265AC141-9597-4BAF-B352-023292ADA1D8}" type="presOf" srcId="{FBEA34D9-D530-4EC3-89AB-3668D5DFEF09}" destId="{0292F121-57FA-491D-8DA1-6B574D80C2FB}" srcOrd="0" destOrd="0" presId="urn:microsoft.com/office/officeart/2008/layout/VerticalCurvedList"/>
    <dgm:cxn modelId="{39D7700D-4E93-40D4-B278-266E48692016}" srcId="{DA1B2002-E126-4953-97F1-2A626B3C9BE7}" destId="{2197B978-C3BD-40B1-AEF6-83445BCB80EC}" srcOrd="0" destOrd="0" parTransId="{EEE4D209-EDEB-47A7-83ED-2EB534BD82DD}" sibTransId="{5FC51F34-3412-4286-B65F-7A728BDE6B3B}"/>
    <dgm:cxn modelId="{45EADEA7-B4AC-40B1-8A89-E83E6EC8CBAF}" type="presOf" srcId="{2197B978-C3BD-40B1-AEF6-83445BCB80EC}" destId="{223D6046-31F3-49D1-9355-DFDBAC1B4A73}" srcOrd="0" destOrd="0" presId="urn:microsoft.com/office/officeart/2008/layout/VerticalCurvedList"/>
    <dgm:cxn modelId="{D66C2DAB-896C-44FE-99CE-19247C9917C0}" srcId="{DA1B2002-E126-4953-97F1-2A626B3C9BE7}" destId="{FBEA34D9-D530-4EC3-89AB-3668D5DFEF09}" srcOrd="1" destOrd="0" parTransId="{17B7C916-2938-462F-A890-06004BECEC8A}" sibTransId="{B8BFC15D-27EB-4869-919F-FE9058A823E6}"/>
    <dgm:cxn modelId="{30BEE95B-EC5F-4F7D-854A-8DB98DFDDDAE}" srcId="{DA1B2002-E126-4953-97F1-2A626B3C9BE7}" destId="{AAE305D8-118F-45B6-A40C-B45361504A4E}" srcOrd="2" destOrd="0" parTransId="{46775AE2-64FF-4B37-8237-8FBBAE409C80}" sibTransId="{9A1FF076-10D1-42F1-B507-1FB4F6D1B0DF}"/>
    <dgm:cxn modelId="{CE26F818-8171-4208-BD33-5A80DC865DFD}" type="presOf" srcId="{AAE305D8-118F-45B6-A40C-B45361504A4E}" destId="{967F0D6F-A863-434C-9018-CEF8DCBC4E5D}" srcOrd="0" destOrd="0" presId="urn:microsoft.com/office/officeart/2008/layout/VerticalCurvedList"/>
    <dgm:cxn modelId="{0D512D18-7090-4676-BC7B-013E6A539C41}" type="presParOf" srcId="{361B2F78-DD95-4AEF-8FA2-84ADABD76D0E}" destId="{7F9865C3-B69E-421E-9431-A67B1B642681}" srcOrd="0" destOrd="0" presId="urn:microsoft.com/office/officeart/2008/layout/VerticalCurvedList"/>
    <dgm:cxn modelId="{66FBA03B-F635-4AF2-A186-C4EA19CA3D85}" type="presParOf" srcId="{7F9865C3-B69E-421E-9431-A67B1B642681}" destId="{D1D70EFC-E3B7-48D3-96FA-DE76F9BBA212}" srcOrd="0" destOrd="0" presId="urn:microsoft.com/office/officeart/2008/layout/VerticalCurvedList"/>
    <dgm:cxn modelId="{C8EF554A-D477-42FC-BCAB-5E791C0F56EC}" type="presParOf" srcId="{D1D70EFC-E3B7-48D3-96FA-DE76F9BBA212}" destId="{F2BFE2F3-A2AC-433C-97A5-594D62926947}" srcOrd="0" destOrd="0" presId="urn:microsoft.com/office/officeart/2008/layout/VerticalCurvedList"/>
    <dgm:cxn modelId="{FF782BB4-2D36-426D-877B-D4996E44CA29}" type="presParOf" srcId="{D1D70EFC-E3B7-48D3-96FA-DE76F9BBA212}" destId="{06AB1F42-7439-4E22-AD86-062C0EE9BC81}" srcOrd="1" destOrd="0" presId="urn:microsoft.com/office/officeart/2008/layout/VerticalCurvedList"/>
    <dgm:cxn modelId="{C041C970-8DDB-4102-B2C4-882A914E313C}" type="presParOf" srcId="{D1D70EFC-E3B7-48D3-96FA-DE76F9BBA212}" destId="{FC09C4EA-6E9F-4F07-B7F7-1EE20CB2C89D}" srcOrd="2" destOrd="0" presId="urn:microsoft.com/office/officeart/2008/layout/VerticalCurvedList"/>
    <dgm:cxn modelId="{484AC39F-CD8F-40D2-8C72-6A5B7CEAF6BC}" type="presParOf" srcId="{D1D70EFC-E3B7-48D3-96FA-DE76F9BBA212}" destId="{9CF7EAFE-915A-4BC2-8A69-069191C76745}" srcOrd="3" destOrd="0" presId="urn:microsoft.com/office/officeart/2008/layout/VerticalCurvedList"/>
    <dgm:cxn modelId="{9CD8C1AC-F713-42A2-9183-CD17542DF1E0}" type="presParOf" srcId="{7F9865C3-B69E-421E-9431-A67B1B642681}" destId="{223D6046-31F3-49D1-9355-DFDBAC1B4A73}" srcOrd="1" destOrd="0" presId="urn:microsoft.com/office/officeart/2008/layout/VerticalCurvedList"/>
    <dgm:cxn modelId="{23255809-B028-4503-8B24-7EA63C1BFA5E}" type="presParOf" srcId="{7F9865C3-B69E-421E-9431-A67B1B642681}" destId="{6254D6B9-AB91-4AEB-BDFD-AE0D18DF9283}" srcOrd="2" destOrd="0" presId="urn:microsoft.com/office/officeart/2008/layout/VerticalCurvedList"/>
    <dgm:cxn modelId="{80338A0F-3E1F-4032-AD18-1F81AC8BEE04}" type="presParOf" srcId="{6254D6B9-AB91-4AEB-BDFD-AE0D18DF9283}" destId="{D3793DF0-9B39-424B-8C54-1CE162839830}" srcOrd="0" destOrd="0" presId="urn:microsoft.com/office/officeart/2008/layout/VerticalCurvedList"/>
    <dgm:cxn modelId="{992A77A9-8EE5-45B7-A7D3-24E1E5D451A9}" type="presParOf" srcId="{7F9865C3-B69E-421E-9431-A67B1B642681}" destId="{0292F121-57FA-491D-8DA1-6B574D80C2FB}" srcOrd="3" destOrd="0" presId="urn:microsoft.com/office/officeart/2008/layout/VerticalCurvedList"/>
    <dgm:cxn modelId="{147336AD-EF36-4D54-997A-911E8DAD9652}" type="presParOf" srcId="{7F9865C3-B69E-421E-9431-A67B1B642681}" destId="{7A17A9B8-7BAC-4FB3-8321-FDC86BB74853}" srcOrd="4" destOrd="0" presId="urn:microsoft.com/office/officeart/2008/layout/VerticalCurvedList"/>
    <dgm:cxn modelId="{AD61A17F-DB60-4AF2-B72B-91FFB4709796}" type="presParOf" srcId="{7A17A9B8-7BAC-4FB3-8321-FDC86BB74853}" destId="{F726E95B-A317-46E1-8442-CDE0C25D4901}" srcOrd="0" destOrd="0" presId="urn:microsoft.com/office/officeart/2008/layout/VerticalCurvedList"/>
    <dgm:cxn modelId="{EF4E54DD-EC45-4B9A-AF4D-B041E00269AB}" type="presParOf" srcId="{7F9865C3-B69E-421E-9431-A67B1B642681}" destId="{967F0D6F-A863-434C-9018-CEF8DCBC4E5D}" srcOrd="5" destOrd="0" presId="urn:microsoft.com/office/officeart/2008/layout/VerticalCurvedList"/>
    <dgm:cxn modelId="{A314EDA6-5BF7-4445-80DE-C476168EB9F3}" type="presParOf" srcId="{7F9865C3-B69E-421E-9431-A67B1B642681}" destId="{3993683F-BF53-4BC0-877F-2E279CDEC258}" srcOrd="6" destOrd="0" presId="urn:microsoft.com/office/officeart/2008/layout/VerticalCurvedList"/>
    <dgm:cxn modelId="{8F563347-F012-41A0-95AE-CF74C0D96B19}" type="presParOf" srcId="{3993683F-BF53-4BC0-877F-2E279CDEC258}" destId="{CEBAFF8C-1706-4A99-8F09-2DD419E8D5A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B1F42-7439-4E22-AD86-062C0EE9BC81}">
      <dsp:nvSpPr>
        <dsp:cNvPr id="0" name=""/>
        <dsp:cNvSpPr/>
      </dsp:nvSpPr>
      <dsp:spPr>
        <a:xfrm>
          <a:off x="-3516631" y="-540568"/>
          <a:ext cx="4192580" cy="4192580"/>
        </a:xfrm>
        <a:prstGeom prst="blockArc">
          <a:avLst>
            <a:gd name="adj1" fmla="val 18900000"/>
            <a:gd name="adj2" fmla="val 2700000"/>
            <a:gd name="adj3" fmla="val 51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3D6046-31F3-49D1-9355-DFDBAC1B4A73}">
      <dsp:nvSpPr>
        <dsp:cNvPr id="0" name=""/>
        <dsp:cNvSpPr/>
      </dsp:nvSpPr>
      <dsp:spPr>
        <a:xfrm>
          <a:off x="434664" y="311144"/>
          <a:ext cx="9793460" cy="6222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3942" tIns="48260" rIns="48260" bIns="48260" numCol="1" spcCol="1270" anchor="ctr" anchorCtr="0">
          <a:noAutofit/>
        </a:bodyPr>
        <a:lstStyle/>
        <a:p>
          <a:pPr lvl="0" algn="l" defTabSz="844550">
            <a:lnSpc>
              <a:spcPct val="90000"/>
            </a:lnSpc>
            <a:spcBef>
              <a:spcPct val="0"/>
            </a:spcBef>
            <a:spcAft>
              <a:spcPct val="35000"/>
            </a:spcAft>
          </a:pPr>
          <a:r>
            <a:rPr lang="vi-VN" sz="1900" kern="1200" dirty="0"/>
            <a:t>Nêu được những ưu, nhược điểm cơ bản của dịch vụ thư điện tử so với các phương thức liên lạc khác.</a:t>
          </a:r>
        </a:p>
      </dsp:txBody>
      <dsp:txXfrm>
        <a:off x="434664" y="311144"/>
        <a:ext cx="9793460" cy="622288"/>
      </dsp:txXfrm>
    </dsp:sp>
    <dsp:sp modelId="{D3793DF0-9B39-424B-8C54-1CE162839830}">
      <dsp:nvSpPr>
        <dsp:cNvPr id="0" name=""/>
        <dsp:cNvSpPr/>
      </dsp:nvSpPr>
      <dsp:spPr>
        <a:xfrm>
          <a:off x="45733" y="233358"/>
          <a:ext cx="777861" cy="77786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92F121-57FA-491D-8DA1-6B574D80C2FB}">
      <dsp:nvSpPr>
        <dsp:cNvPr id="0" name=""/>
        <dsp:cNvSpPr/>
      </dsp:nvSpPr>
      <dsp:spPr>
        <a:xfrm>
          <a:off x="660866" y="1244577"/>
          <a:ext cx="9567258" cy="6222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3942" tIns="48260" rIns="48260" bIns="48260" numCol="1" spcCol="1270" anchor="ctr" anchorCtr="0">
          <a:noAutofit/>
        </a:bodyPr>
        <a:lstStyle/>
        <a:p>
          <a:pPr lvl="0" algn="l" defTabSz="844550">
            <a:lnSpc>
              <a:spcPct val="90000"/>
            </a:lnSpc>
            <a:spcBef>
              <a:spcPct val="0"/>
            </a:spcBef>
            <a:spcAft>
              <a:spcPct val="35000"/>
            </a:spcAft>
          </a:pPr>
          <a:r>
            <a:rPr lang="vi-VN" sz="1900" kern="1200" dirty="0"/>
            <a:t>Biết các chức năng chính của dịch vụ thư điện tử cung cấp.</a:t>
          </a:r>
        </a:p>
      </dsp:txBody>
      <dsp:txXfrm>
        <a:off x="660866" y="1244577"/>
        <a:ext cx="9567258" cy="622288"/>
      </dsp:txXfrm>
    </dsp:sp>
    <dsp:sp modelId="{F726E95B-A317-46E1-8442-CDE0C25D4901}">
      <dsp:nvSpPr>
        <dsp:cNvPr id="0" name=""/>
        <dsp:cNvSpPr/>
      </dsp:nvSpPr>
      <dsp:spPr>
        <a:xfrm>
          <a:off x="271935" y="1166791"/>
          <a:ext cx="777861" cy="77786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7F0D6F-A863-434C-9018-CEF8DCBC4E5D}">
      <dsp:nvSpPr>
        <dsp:cNvPr id="0" name=""/>
        <dsp:cNvSpPr/>
      </dsp:nvSpPr>
      <dsp:spPr>
        <a:xfrm>
          <a:off x="434664" y="2178010"/>
          <a:ext cx="9793460" cy="6222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3942" tIns="48260" rIns="48260" bIns="48260" numCol="1" spcCol="1270" anchor="ctr" anchorCtr="0">
          <a:noAutofit/>
        </a:bodyPr>
        <a:lstStyle/>
        <a:p>
          <a:pPr lvl="0" algn="l" defTabSz="844550">
            <a:lnSpc>
              <a:spcPct val="90000"/>
            </a:lnSpc>
            <a:spcBef>
              <a:spcPct val="0"/>
            </a:spcBef>
            <a:spcAft>
              <a:spcPct val="35000"/>
            </a:spcAft>
          </a:pPr>
          <a:r>
            <a:rPr lang="vi-VN" sz="1900" kern="1200"/>
            <a:t>Biết cách đặt tên đăng nhập trong địa chỉ email khi đăng kí tài khoản thư điện tử.</a:t>
          </a:r>
        </a:p>
      </dsp:txBody>
      <dsp:txXfrm>
        <a:off x="434664" y="2178010"/>
        <a:ext cx="9793460" cy="622288"/>
      </dsp:txXfrm>
    </dsp:sp>
    <dsp:sp modelId="{CEBAFF8C-1706-4A99-8F09-2DD419E8D5A9}">
      <dsp:nvSpPr>
        <dsp:cNvPr id="0" name=""/>
        <dsp:cNvSpPr/>
      </dsp:nvSpPr>
      <dsp:spPr>
        <a:xfrm>
          <a:off x="45733" y="2100224"/>
          <a:ext cx="777861" cy="77786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4EF58-340A-45DD-AD0A-7AAA4A4E1C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6DCAA35D-0284-4D02-AA29-D5D20CEC15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FCF05C4-6297-43C6-9724-7115EC71F271}"/>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5" name="Footer Placeholder 4">
            <a:extLst>
              <a:ext uri="{FF2B5EF4-FFF2-40B4-BE49-F238E27FC236}">
                <a16:creationId xmlns:a16="http://schemas.microsoft.com/office/drawing/2014/main" id="{236D33A7-2219-4FA2-A2E6-0843A68C1D3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18B1099-EB14-4611-B764-9395C7215E57}"/>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321220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17867-9FF2-4D92-A5D6-A6877053DBA6}"/>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B3BA7145-3A0D-431A-88F8-AFF0283B28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0C86584-EA4A-4A7E-A0B7-B255A07E2426}"/>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5" name="Footer Placeholder 4">
            <a:extLst>
              <a:ext uri="{FF2B5EF4-FFF2-40B4-BE49-F238E27FC236}">
                <a16:creationId xmlns:a16="http://schemas.microsoft.com/office/drawing/2014/main" id="{C8752639-793A-4487-A580-91AAA21ED33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D5AB825-C4BB-46BE-848D-1E04B90E7305}"/>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369692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433F12-BC22-487A-899D-8CAE15465B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6011CE05-FA67-427B-B0F9-536C53A494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E3436AF-4746-4168-9808-CE8F4085031E}"/>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5" name="Footer Placeholder 4">
            <a:extLst>
              <a:ext uri="{FF2B5EF4-FFF2-40B4-BE49-F238E27FC236}">
                <a16:creationId xmlns:a16="http://schemas.microsoft.com/office/drawing/2014/main" id="{865BEB3F-214D-486F-BC0D-2C595AE8766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F90666B7-14BA-4931-9FBA-A42D4B4837A2}"/>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194134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D0921-3309-4D8D-8F93-2B62AA45B6B8}"/>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E9129245-CEA6-46E0-AFF9-53F209E9C7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DD8854B-4135-4739-9F7E-D23B01E49B75}"/>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5" name="Footer Placeholder 4">
            <a:extLst>
              <a:ext uri="{FF2B5EF4-FFF2-40B4-BE49-F238E27FC236}">
                <a16:creationId xmlns:a16="http://schemas.microsoft.com/office/drawing/2014/main" id="{AEE074FC-E40D-4053-81AC-7BC3D785BE8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F8C2C05-E3DC-4492-8A6B-6F08AD5A864A}"/>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102674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98BFC-1C8F-476D-9963-B8185649F3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23FD43FE-D1C6-4EA3-BC3B-16E13B8FF2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DF1DB0-6EAC-48F0-A3B9-0C089AE130CA}"/>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5" name="Footer Placeholder 4">
            <a:extLst>
              <a:ext uri="{FF2B5EF4-FFF2-40B4-BE49-F238E27FC236}">
                <a16:creationId xmlns:a16="http://schemas.microsoft.com/office/drawing/2014/main" id="{129ACD44-6B74-4B8B-81CA-432DAD5967A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0A9AE23-D638-45F6-A373-02134978022A}"/>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2034411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FB788-1B94-4BC6-A683-81EC3DFF83A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03DFC35-C016-4F2D-8DD7-66D961B1BC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BCF2D04B-DB5C-47CB-8C44-D81AB7DAFD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7C8473B9-C170-4FB8-9FB8-2AC05E0DD9DA}"/>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6" name="Footer Placeholder 5">
            <a:extLst>
              <a:ext uri="{FF2B5EF4-FFF2-40B4-BE49-F238E27FC236}">
                <a16:creationId xmlns:a16="http://schemas.microsoft.com/office/drawing/2014/main" id="{8958526B-8356-4363-993C-3B90175F869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4CD1AC3-FDAA-43E0-B41F-83AD41886E7B}"/>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427166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222BE-79DE-4C8B-9997-B0485F1CDFFC}"/>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F26A583-6D91-4525-AC41-E7786DA8A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966F65-24A5-4016-BD13-5E24E7627B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82529AF6-3806-49BE-A84D-E953437A8A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A7B300-C310-4AD7-9A38-AC4F5B619D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548F63A7-BE84-4422-B49A-81DE963FBD0E}"/>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8" name="Footer Placeholder 7">
            <a:extLst>
              <a:ext uri="{FF2B5EF4-FFF2-40B4-BE49-F238E27FC236}">
                <a16:creationId xmlns:a16="http://schemas.microsoft.com/office/drawing/2014/main" id="{C9C88C47-8FD6-494B-81F6-A832C32FE06E}"/>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29B7B46-422A-4C87-9059-83385F30F797}"/>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3256590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E102-5C90-4806-A905-3905ED5528BC}"/>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EB43F52-97F2-4944-9194-23CD1B14C8B2}"/>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4" name="Footer Placeholder 3">
            <a:extLst>
              <a:ext uri="{FF2B5EF4-FFF2-40B4-BE49-F238E27FC236}">
                <a16:creationId xmlns:a16="http://schemas.microsoft.com/office/drawing/2014/main" id="{BA71FC9B-5A7A-44AA-A8E3-2A41C9117F2D}"/>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760CA675-6D0A-4821-847F-7A92AC905571}"/>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2038661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9A3DA-1161-4D78-A3D1-B781F5F57D9B}"/>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3" name="Footer Placeholder 2">
            <a:extLst>
              <a:ext uri="{FF2B5EF4-FFF2-40B4-BE49-F238E27FC236}">
                <a16:creationId xmlns:a16="http://schemas.microsoft.com/office/drawing/2014/main" id="{9178EC55-8103-4188-B903-A417B07EBEED}"/>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E85D141B-BB61-4E42-8DD6-38791A04C54D}"/>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1634482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43BD4-046A-4E1E-ABF3-638D16FBB8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B89778B7-4387-4026-A0F3-C9485BBDF8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1D074F15-A857-4472-B66F-AECFAC5F5C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3ACB0A-73B4-4C18-9EC1-941405EFD5BC}"/>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6" name="Footer Placeholder 5">
            <a:extLst>
              <a:ext uri="{FF2B5EF4-FFF2-40B4-BE49-F238E27FC236}">
                <a16:creationId xmlns:a16="http://schemas.microsoft.com/office/drawing/2014/main" id="{48C3BBB2-514A-4AD0-B588-EBBC5478753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4E8B2F7F-0C39-4977-B74C-EDB21A692EC4}"/>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381749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2908-7138-4D93-8C0B-1DA1768E82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0D4B0E4-E507-4E9E-8CBC-C4295AFAD0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F0DE8941-7643-45C6-9D31-4E6880BE3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AD577F-EC09-4B13-9B79-1EDE5F4BFD98}"/>
              </a:ext>
            </a:extLst>
          </p:cNvPr>
          <p:cNvSpPr>
            <a:spLocks noGrp="1"/>
          </p:cNvSpPr>
          <p:nvPr>
            <p:ph type="dt" sz="half" idx="10"/>
          </p:nvPr>
        </p:nvSpPr>
        <p:spPr/>
        <p:txBody>
          <a:bodyPr/>
          <a:lstStyle/>
          <a:p>
            <a:fld id="{32B7EF49-59AA-4780-B04D-51F63C126EED}" type="datetimeFigureOut">
              <a:rPr lang="vi-VN" smtClean="0"/>
              <a:t>13/12/2021</a:t>
            </a:fld>
            <a:endParaRPr lang="vi-VN"/>
          </a:p>
        </p:txBody>
      </p:sp>
      <p:sp>
        <p:nvSpPr>
          <p:cNvPr id="6" name="Footer Placeholder 5">
            <a:extLst>
              <a:ext uri="{FF2B5EF4-FFF2-40B4-BE49-F238E27FC236}">
                <a16:creationId xmlns:a16="http://schemas.microsoft.com/office/drawing/2014/main" id="{EA608E1E-FEFF-4DF9-B48C-0D60BF7DE9E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EE3F499-E159-4509-BAD4-3BCF8CA9C62C}"/>
              </a:ext>
            </a:extLst>
          </p:cNvPr>
          <p:cNvSpPr>
            <a:spLocks noGrp="1"/>
          </p:cNvSpPr>
          <p:nvPr>
            <p:ph type="sldNum" sz="quarter" idx="12"/>
          </p:nvPr>
        </p:nvSpPr>
        <p:spPr/>
        <p:txBody>
          <a:bodyPr/>
          <a:lstStyle/>
          <a:p>
            <a:fld id="{A137A3E5-B90A-46CF-AC34-84F315A50AD3}" type="slidenum">
              <a:rPr lang="vi-VN" smtClean="0"/>
              <a:t>‹#›</a:t>
            </a:fld>
            <a:endParaRPr lang="vi-VN"/>
          </a:p>
        </p:txBody>
      </p:sp>
    </p:spTree>
    <p:extLst>
      <p:ext uri="{BB962C8B-B14F-4D97-AF65-F5344CB8AC3E}">
        <p14:creationId xmlns:p14="http://schemas.microsoft.com/office/powerpoint/2010/main" val="3679627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1AAE96-9DC1-4889-98D8-B23366C6B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641B608-7DB4-4545-B702-9F91D2BD3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A2D6395-3D6C-4E39-8271-C5490347FA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7EF49-59AA-4780-B04D-51F63C126EED}" type="datetimeFigureOut">
              <a:rPr lang="vi-VN" smtClean="0"/>
              <a:t>13/12/2021</a:t>
            </a:fld>
            <a:endParaRPr lang="vi-VN"/>
          </a:p>
        </p:txBody>
      </p:sp>
      <p:sp>
        <p:nvSpPr>
          <p:cNvPr id="5" name="Footer Placeholder 4">
            <a:extLst>
              <a:ext uri="{FF2B5EF4-FFF2-40B4-BE49-F238E27FC236}">
                <a16:creationId xmlns:a16="http://schemas.microsoft.com/office/drawing/2014/main" id="{7B200C3D-A164-44F6-B55C-304D139CAB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658526BD-33D0-4DB4-91FD-2ACA4DB51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7A3E5-B90A-46CF-AC34-84F315A50AD3}" type="slidenum">
              <a:rPr lang="vi-VN" smtClean="0"/>
              <a:t>‹#›</a:t>
            </a:fld>
            <a:endParaRPr lang="vi-VN"/>
          </a:p>
        </p:txBody>
      </p:sp>
    </p:spTree>
    <p:extLst>
      <p:ext uri="{BB962C8B-B14F-4D97-AF65-F5344CB8AC3E}">
        <p14:creationId xmlns:p14="http://schemas.microsoft.com/office/powerpoint/2010/main" val="51948297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78DBE5E-FA90-4F30-9747-9C31D8A1773D}"/>
              </a:ext>
            </a:extLst>
          </p:cNvPr>
          <p:cNvSpPr txBox="1">
            <a:spLocks/>
          </p:cNvSpPr>
          <p:nvPr/>
        </p:nvSpPr>
        <p:spPr>
          <a:xfrm>
            <a:off x="1212533" y="90198"/>
            <a:ext cx="9905998" cy="12204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FF0000"/>
                </a:solidFill>
                <a:latin typeface="Times New Roman" panose="02020603050405020304" pitchFamily="18" charset="0"/>
                <a:ea typeface="Arial" panose="020B0604020202020204" pitchFamily="34" charset="0"/>
              </a:rPr>
              <a:t>CHỦ ĐỀ C: TỔ CHỨC LƯU TRỮ, TÌM KIẾM VÀ TRAO ĐỔI THÔNG TIN</a:t>
            </a:r>
            <a:endParaRPr lang="vi-VN" sz="3200" dirty="0"/>
          </a:p>
        </p:txBody>
      </p:sp>
      <p:sp>
        <p:nvSpPr>
          <p:cNvPr id="6" name="Title 1">
            <a:extLst>
              <a:ext uri="{FF2B5EF4-FFF2-40B4-BE49-F238E27FC236}">
                <a16:creationId xmlns:a16="http://schemas.microsoft.com/office/drawing/2014/main" id="{77371FC3-3D1C-4AC6-BB9F-755760EE4EC4}"/>
              </a:ext>
            </a:extLst>
          </p:cNvPr>
          <p:cNvSpPr txBox="1">
            <a:spLocks/>
          </p:cNvSpPr>
          <p:nvPr/>
        </p:nvSpPr>
        <p:spPr>
          <a:xfrm>
            <a:off x="1212533" y="1310640"/>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D8201786-887A-4B59-B465-965C8C979AAA}"/>
              </a:ext>
            </a:extLst>
          </p:cNvPr>
          <p:cNvSpPr txBox="1">
            <a:spLocks/>
          </p:cNvSpPr>
          <p:nvPr/>
        </p:nvSpPr>
        <p:spPr>
          <a:xfrm>
            <a:off x="944882" y="2194560"/>
            <a:ext cx="10173649" cy="5575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vi-VN" sz="2800" b="1" dirty="0">
                <a:solidFill>
                  <a:srgbClr val="FF0000"/>
                </a:solidFill>
              </a:rPr>
              <a:t> * Mục tiêu bài học:</a:t>
            </a:r>
          </a:p>
        </p:txBody>
      </p:sp>
      <p:graphicFrame>
        <p:nvGraphicFramePr>
          <p:cNvPr id="11" name="Diagram 10">
            <a:extLst>
              <a:ext uri="{FF2B5EF4-FFF2-40B4-BE49-F238E27FC236}">
                <a16:creationId xmlns:a16="http://schemas.microsoft.com/office/drawing/2014/main" id="{FEDEDA00-F16B-439B-B932-884CDE58DBFF}"/>
              </a:ext>
            </a:extLst>
          </p:cNvPr>
          <p:cNvGraphicFramePr/>
          <p:nvPr>
            <p:extLst>
              <p:ext uri="{D42A27DB-BD31-4B8C-83A1-F6EECF244321}">
                <p14:modId xmlns:p14="http://schemas.microsoft.com/office/powerpoint/2010/main" val="1385901955"/>
              </p:ext>
            </p:extLst>
          </p:nvPr>
        </p:nvGraphicFramePr>
        <p:xfrm>
          <a:off x="1212533" y="2752118"/>
          <a:ext cx="10268267" cy="3111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236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Graphic spid="11"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BD4C711-4574-4679-857C-2C1689A92B20}"/>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3FF6838E-DB5D-49E7-AA3C-4D76C993A023}"/>
              </a:ext>
            </a:extLst>
          </p:cNvPr>
          <p:cNvSpPr txBox="1">
            <a:spLocks/>
          </p:cNvSpPr>
          <p:nvPr/>
        </p:nvSpPr>
        <p:spPr>
          <a:xfrm>
            <a:off x="861239" y="72762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u="sng" dirty="0">
                <a:solidFill>
                  <a:srgbClr val="FF0000"/>
                </a:solidFill>
              </a:rPr>
              <a:t>4. Sử dụng thư điện tử:</a:t>
            </a:r>
            <a:endParaRPr lang="vi-VN" sz="2600" b="1" u="sng" dirty="0">
              <a:solidFill>
                <a:srgbClr val="002060"/>
              </a:solidFill>
            </a:endParaRPr>
          </a:p>
        </p:txBody>
      </p:sp>
      <p:sp>
        <p:nvSpPr>
          <p:cNvPr id="6" name="Content Placeholder 2">
            <a:extLst>
              <a:ext uri="{FF2B5EF4-FFF2-40B4-BE49-F238E27FC236}">
                <a16:creationId xmlns:a16="http://schemas.microsoft.com/office/drawing/2014/main" id="{E016285C-FA57-487D-BB19-D23CB402C8DB}"/>
              </a:ext>
            </a:extLst>
          </p:cNvPr>
          <p:cNvSpPr txBox="1">
            <a:spLocks/>
          </p:cNvSpPr>
          <p:nvPr/>
        </p:nvSpPr>
        <p:spPr>
          <a:xfrm>
            <a:off x="712257" y="1371600"/>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B0F0"/>
                </a:solidFill>
              </a:rPr>
              <a:t> </a:t>
            </a: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en-US" sz="2600" dirty="0" err="1" smtClean="0">
                <a:solidFill>
                  <a:srgbClr val="00B0F0"/>
                </a:solidFill>
                <a:sym typeface="Wingdings" panose="05000000000000000000" pitchFamily="2" charset="2"/>
              </a:rPr>
              <a:t>Các</a:t>
            </a:r>
            <a:r>
              <a:rPr lang="en-US" sz="2600" dirty="0" smtClean="0">
                <a:solidFill>
                  <a:srgbClr val="00B0F0"/>
                </a:solidFill>
                <a:sym typeface="Wingdings" panose="05000000000000000000" pitchFamily="2" charset="2"/>
              </a:rPr>
              <a:t> </a:t>
            </a:r>
            <a:r>
              <a:rPr lang="en-US" sz="2600" dirty="0" err="1" smtClean="0">
                <a:solidFill>
                  <a:srgbClr val="00B0F0"/>
                </a:solidFill>
                <a:sym typeface="Wingdings" panose="05000000000000000000" pitchFamily="2" charset="2"/>
              </a:rPr>
              <a:t>bước</a:t>
            </a:r>
            <a:r>
              <a:rPr lang="en-US" sz="2600" dirty="0" smtClean="0">
                <a:solidFill>
                  <a:srgbClr val="00B0F0"/>
                </a:solidFill>
                <a:sym typeface="Wingdings" panose="05000000000000000000" pitchFamily="2" charset="2"/>
              </a:rPr>
              <a:t> đ</a:t>
            </a:r>
            <a:r>
              <a:rPr lang="vi-VN" sz="2600" dirty="0" smtClean="0">
                <a:solidFill>
                  <a:srgbClr val="00B0F0"/>
                </a:solidFill>
              </a:rPr>
              <a:t>ăng </a:t>
            </a:r>
            <a:r>
              <a:rPr lang="vi-VN" sz="2600" dirty="0">
                <a:solidFill>
                  <a:srgbClr val="00B0F0"/>
                </a:solidFill>
              </a:rPr>
              <a:t>nhập, nhận và gửi thư:</a:t>
            </a:r>
          </a:p>
          <a:p>
            <a:pPr algn="just">
              <a:lnSpc>
                <a:spcPct val="150000"/>
              </a:lnSpc>
            </a:pPr>
            <a:endParaRPr lang="vi-VN" sz="2600" dirty="0">
              <a:solidFill>
                <a:srgbClr val="002060"/>
              </a:solidFill>
            </a:endParaRPr>
          </a:p>
        </p:txBody>
      </p:sp>
      <p:sp>
        <p:nvSpPr>
          <p:cNvPr id="7" name="Content Placeholder 2">
            <a:extLst>
              <a:ext uri="{FF2B5EF4-FFF2-40B4-BE49-F238E27FC236}">
                <a16:creationId xmlns:a16="http://schemas.microsoft.com/office/drawing/2014/main" id="{8020C0FD-BA76-4AD7-A290-5A46CDE691F8}"/>
              </a:ext>
            </a:extLst>
          </p:cNvPr>
          <p:cNvSpPr txBox="1">
            <a:spLocks/>
          </p:cNvSpPr>
          <p:nvPr/>
        </p:nvSpPr>
        <p:spPr>
          <a:xfrm>
            <a:off x="1755447" y="2059558"/>
            <a:ext cx="5199146"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600" dirty="0" smtClean="0">
                <a:solidFill>
                  <a:srgbClr val="C00000"/>
                </a:solidFill>
              </a:rPr>
              <a:t>Bước </a:t>
            </a:r>
            <a:r>
              <a:rPr lang="vi-VN" sz="2600" dirty="0">
                <a:solidFill>
                  <a:srgbClr val="C00000"/>
                </a:solidFill>
              </a:rPr>
              <a:t>1: Đăng nhập tài khoản.</a:t>
            </a:r>
          </a:p>
          <a:p>
            <a:pPr algn="just">
              <a:lnSpc>
                <a:spcPct val="150000"/>
              </a:lnSpc>
            </a:pPr>
            <a:endParaRPr lang="vi-VN" sz="2600" dirty="0">
              <a:solidFill>
                <a:srgbClr val="C00000"/>
              </a:solidFill>
            </a:endParaRPr>
          </a:p>
        </p:txBody>
      </p:sp>
      <p:sp>
        <p:nvSpPr>
          <p:cNvPr id="8" name="Content Placeholder 2">
            <a:extLst>
              <a:ext uri="{FF2B5EF4-FFF2-40B4-BE49-F238E27FC236}">
                <a16:creationId xmlns:a16="http://schemas.microsoft.com/office/drawing/2014/main" id="{66C2D47A-911A-4B22-BC06-372A9ED0E207}"/>
              </a:ext>
            </a:extLst>
          </p:cNvPr>
          <p:cNvSpPr txBox="1">
            <a:spLocks/>
          </p:cNvSpPr>
          <p:nvPr/>
        </p:nvSpPr>
        <p:spPr>
          <a:xfrm>
            <a:off x="1755447" y="2688804"/>
            <a:ext cx="4941569"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600" dirty="0" smtClean="0">
                <a:solidFill>
                  <a:srgbClr val="FFC000"/>
                </a:solidFill>
              </a:rPr>
              <a:t>Bước </a:t>
            </a:r>
            <a:r>
              <a:rPr lang="vi-VN" sz="2600" dirty="0">
                <a:solidFill>
                  <a:srgbClr val="FFC000"/>
                </a:solidFill>
              </a:rPr>
              <a:t>2: Nhấn nút soạn thư.</a:t>
            </a:r>
          </a:p>
          <a:p>
            <a:pPr algn="just">
              <a:lnSpc>
                <a:spcPct val="150000"/>
              </a:lnSpc>
            </a:pPr>
            <a:endParaRPr lang="vi-VN" sz="2600" dirty="0">
              <a:solidFill>
                <a:srgbClr val="FFC000"/>
              </a:solidFill>
            </a:endParaRPr>
          </a:p>
        </p:txBody>
      </p:sp>
      <p:sp>
        <p:nvSpPr>
          <p:cNvPr id="9" name="Content Placeholder 2">
            <a:extLst>
              <a:ext uri="{FF2B5EF4-FFF2-40B4-BE49-F238E27FC236}">
                <a16:creationId xmlns:a16="http://schemas.microsoft.com/office/drawing/2014/main" id="{C16CDCE5-3DFB-4C08-B22C-8F99984E7ED4}"/>
              </a:ext>
            </a:extLst>
          </p:cNvPr>
          <p:cNvSpPr txBox="1">
            <a:spLocks/>
          </p:cNvSpPr>
          <p:nvPr/>
        </p:nvSpPr>
        <p:spPr>
          <a:xfrm>
            <a:off x="1755447" y="3362938"/>
            <a:ext cx="5778696"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600" dirty="0" smtClean="0">
                <a:solidFill>
                  <a:srgbClr val="00B050"/>
                </a:solidFill>
              </a:rPr>
              <a:t>Bước </a:t>
            </a:r>
            <a:r>
              <a:rPr lang="vi-VN" sz="2600" dirty="0">
                <a:solidFill>
                  <a:srgbClr val="00B050"/>
                </a:solidFill>
              </a:rPr>
              <a:t>3: Nhập địa chỉ người nhận.</a:t>
            </a:r>
          </a:p>
          <a:p>
            <a:pPr algn="just">
              <a:lnSpc>
                <a:spcPct val="150000"/>
              </a:lnSpc>
            </a:pPr>
            <a:endParaRPr lang="vi-VN" sz="2600" dirty="0">
              <a:solidFill>
                <a:srgbClr val="00B050"/>
              </a:solidFill>
            </a:endParaRPr>
          </a:p>
        </p:txBody>
      </p:sp>
      <p:sp>
        <p:nvSpPr>
          <p:cNvPr id="10" name="Content Placeholder 2">
            <a:extLst>
              <a:ext uri="{FF2B5EF4-FFF2-40B4-BE49-F238E27FC236}">
                <a16:creationId xmlns:a16="http://schemas.microsoft.com/office/drawing/2014/main" id="{36122241-C0DE-4D3E-B082-92EBC38AD9F5}"/>
              </a:ext>
            </a:extLst>
          </p:cNvPr>
          <p:cNvSpPr txBox="1">
            <a:spLocks/>
          </p:cNvSpPr>
          <p:nvPr/>
        </p:nvSpPr>
        <p:spPr>
          <a:xfrm>
            <a:off x="1755447" y="4063209"/>
            <a:ext cx="9127203"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600" dirty="0" smtClean="0">
                <a:solidFill>
                  <a:srgbClr val="0070C0"/>
                </a:solidFill>
              </a:rPr>
              <a:t>Bước </a:t>
            </a:r>
            <a:r>
              <a:rPr lang="vi-VN" sz="2600" dirty="0">
                <a:solidFill>
                  <a:srgbClr val="0070C0"/>
                </a:solidFill>
              </a:rPr>
              <a:t>4: Nhập tiêu đề thư, nội dung thư, đính kèm tệp tin.</a:t>
            </a:r>
          </a:p>
          <a:p>
            <a:pPr algn="just">
              <a:lnSpc>
                <a:spcPct val="150000"/>
              </a:lnSpc>
            </a:pPr>
            <a:endParaRPr lang="vi-VN" sz="2600" dirty="0">
              <a:solidFill>
                <a:srgbClr val="0070C0"/>
              </a:solidFill>
            </a:endParaRPr>
          </a:p>
        </p:txBody>
      </p:sp>
      <p:sp>
        <p:nvSpPr>
          <p:cNvPr id="11" name="Content Placeholder 2">
            <a:extLst>
              <a:ext uri="{FF2B5EF4-FFF2-40B4-BE49-F238E27FC236}">
                <a16:creationId xmlns:a16="http://schemas.microsoft.com/office/drawing/2014/main" id="{30EBE0BB-F5E2-4D37-9A10-87B62CA4A610}"/>
              </a:ext>
            </a:extLst>
          </p:cNvPr>
          <p:cNvSpPr txBox="1">
            <a:spLocks/>
          </p:cNvSpPr>
          <p:nvPr/>
        </p:nvSpPr>
        <p:spPr>
          <a:xfrm>
            <a:off x="1755447" y="4763480"/>
            <a:ext cx="4014290"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600" dirty="0" smtClean="0">
                <a:solidFill>
                  <a:srgbClr val="7030A0"/>
                </a:solidFill>
              </a:rPr>
              <a:t>Bước </a:t>
            </a:r>
            <a:r>
              <a:rPr lang="vi-VN" sz="2600" dirty="0">
                <a:solidFill>
                  <a:srgbClr val="7030A0"/>
                </a:solidFill>
              </a:rPr>
              <a:t>5: Nhấn nút gửi.</a:t>
            </a:r>
          </a:p>
          <a:p>
            <a:pPr algn="just">
              <a:lnSpc>
                <a:spcPct val="150000"/>
              </a:lnSpc>
            </a:pPr>
            <a:endParaRPr lang="vi-VN" sz="2600" dirty="0">
              <a:solidFill>
                <a:srgbClr val="7030A0"/>
              </a:solidFill>
            </a:endParaRPr>
          </a:p>
        </p:txBody>
      </p:sp>
    </p:spTree>
    <p:extLst>
      <p:ext uri="{BB962C8B-B14F-4D97-AF65-F5344CB8AC3E}">
        <p14:creationId xmlns:p14="http://schemas.microsoft.com/office/powerpoint/2010/main" val="277696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7A7B764-D8D4-49EB-A7E4-055C2E2F1B33}"/>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9B6BBBD5-6810-473A-9F02-90F0A0DE6DDF}"/>
              </a:ext>
            </a:extLst>
          </p:cNvPr>
          <p:cNvSpPr txBox="1">
            <a:spLocks/>
          </p:cNvSpPr>
          <p:nvPr/>
        </p:nvSpPr>
        <p:spPr>
          <a:xfrm>
            <a:off x="800279" y="1001048"/>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Hoạt động 5</a:t>
            </a:r>
            <a:r>
              <a:rPr lang="vi-VN" sz="2600" dirty="0">
                <a:solidFill>
                  <a:srgbClr val="002060"/>
                </a:solidFill>
              </a:rPr>
              <a:t>: Luyện tập</a:t>
            </a:r>
          </a:p>
        </p:txBody>
      </p:sp>
      <p:sp>
        <p:nvSpPr>
          <p:cNvPr id="7" name="Content Placeholder 2">
            <a:extLst>
              <a:ext uri="{FF2B5EF4-FFF2-40B4-BE49-F238E27FC236}">
                <a16:creationId xmlns:a16="http://schemas.microsoft.com/office/drawing/2014/main" id="{1C1FBEFD-1DD5-4AAC-B60B-B461D2CE20AD}"/>
              </a:ext>
            </a:extLst>
          </p:cNvPr>
          <p:cNvSpPr txBox="1">
            <a:spLocks/>
          </p:cNvSpPr>
          <p:nvPr/>
        </p:nvSpPr>
        <p:spPr>
          <a:xfrm>
            <a:off x="800279" y="1547901"/>
            <a:ext cx="10827225" cy="130705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dirty="0">
                <a:solidFill>
                  <a:srgbClr val="92D050"/>
                </a:solidFill>
              </a:rPr>
              <a:t>- Hãy sắp xếp lại các thứ tự các bước sau để được quy trình soạn thư trong Gmail.</a:t>
            </a:r>
          </a:p>
        </p:txBody>
      </p:sp>
      <p:sp>
        <p:nvSpPr>
          <p:cNvPr id="8" name="Content Placeholder 2">
            <a:extLst>
              <a:ext uri="{FF2B5EF4-FFF2-40B4-BE49-F238E27FC236}">
                <a16:creationId xmlns:a16="http://schemas.microsoft.com/office/drawing/2014/main" id="{92590AFD-2CEE-4E43-83A0-C3A16E84A609}"/>
              </a:ext>
            </a:extLst>
          </p:cNvPr>
          <p:cNvSpPr txBox="1">
            <a:spLocks/>
          </p:cNvSpPr>
          <p:nvPr/>
        </p:nvSpPr>
        <p:spPr>
          <a:xfrm>
            <a:off x="800279" y="2852350"/>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7030A0"/>
                </a:solidFill>
              </a:rPr>
              <a:t>1) Soạn nội dung thư</a:t>
            </a:r>
          </a:p>
        </p:txBody>
      </p:sp>
      <p:sp>
        <p:nvSpPr>
          <p:cNvPr id="9" name="Content Placeholder 2">
            <a:extLst>
              <a:ext uri="{FF2B5EF4-FFF2-40B4-BE49-F238E27FC236}">
                <a16:creationId xmlns:a16="http://schemas.microsoft.com/office/drawing/2014/main" id="{98CA0364-72A6-45E3-B1E1-759836CBA1A4}"/>
              </a:ext>
            </a:extLst>
          </p:cNvPr>
          <p:cNvSpPr txBox="1">
            <a:spLocks/>
          </p:cNvSpPr>
          <p:nvPr/>
        </p:nvSpPr>
        <p:spPr>
          <a:xfrm>
            <a:off x="800276" y="3440948"/>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B0F0"/>
                </a:solidFill>
              </a:rPr>
              <a:t>2) Đăng nhập hộp thư</a:t>
            </a:r>
          </a:p>
        </p:txBody>
      </p:sp>
      <p:sp>
        <p:nvSpPr>
          <p:cNvPr id="10" name="Content Placeholder 2">
            <a:extLst>
              <a:ext uri="{FF2B5EF4-FFF2-40B4-BE49-F238E27FC236}">
                <a16:creationId xmlns:a16="http://schemas.microsoft.com/office/drawing/2014/main" id="{F3FE75A1-76AB-4987-9223-950542C575E4}"/>
              </a:ext>
            </a:extLst>
          </p:cNvPr>
          <p:cNvSpPr txBox="1">
            <a:spLocks/>
          </p:cNvSpPr>
          <p:nvPr/>
        </p:nvSpPr>
        <p:spPr>
          <a:xfrm>
            <a:off x="800277" y="4060026"/>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2060"/>
                </a:solidFill>
              </a:rPr>
              <a:t>3) Đăng xuất hộp thư</a:t>
            </a:r>
          </a:p>
        </p:txBody>
      </p:sp>
      <p:sp>
        <p:nvSpPr>
          <p:cNvPr id="11" name="Content Placeholder 2">
            <a:extLst>
              <a:ext uri="{FF2B5EF4-FFF2-40B4-BE49-F238E27FC236}">
                <a16:creationId xmlns:a16="http://schemas.microsoft.com/office/drawing/2014/main" id="{529A810B-AB4F-424F-9F50-4CAB1C62E5E6}"/>
              </a:ext>
            </a:extLst>
          </p:cNvPr>
          <p:cNvSpPr txBox="1">
            <a:spLocks/>
          </p:cNvSpPr>
          <p:nvPr/>
        </p:nvSpPr>
        <p:spPr>
          <a:xfrm>
            <a:off x="800275" y="5310099"/>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pPr>
            <a:r>
              <a:rPr lang="vi-VN" sz="2600" dirty="0">
                <a:solidFill>
                  <a:srgbClr val="FF0000"/>
                </a:solidFill>
              </a:rPr>
              <a:t>Trả lời</a:t>
            </a:r>
            <a:endParaRPr lang="vi-VN" sz="2600" dirty="0">
              <a:solidFill>
                <a:srgbClr val="002060"/>
              </a:solidFill>
            </a:endParaRPr>
          </a:p>
        </p:txBody>
      </p:sp>
      <p:sp>
        <p:nvSpPr>
          <p:cNvPr id="12" name="Content Placeholder 2">
            <a:extLst>
              <a:ext uri="{FF2B5EF4-FFF2-40B4-BE49-F238E27FC236}">
                <a16:creationId xmlns:a16="http://schemas.microsoft.com/office/drawing/2014/main" id="{6F5699A7-14F0-43C6-978B-4D78BF724B7C}"/>
              </a:ext>
            </a:extLst>
          </p:cNvPr>
          <p:cNvSpPr txBox="1">
            <a:spLocks/>
          </p:cNvSpPr>
          <p:nvPr/>
        </p:nvSpPr>
        <p:spPr>
          <a:xfrm>
            <a:off x="800276" y="5856952"/>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pPr>
            <a:r>
              <a:rPr lang="vi-VN" sz="2600" dirty="0">
                <a:solidFill>
                  <a:srgbClr val="FF0000"/>
                </a:solidFill>
              </a:rPr>
              <a:t>2 – 1 – 4 – 3</a:t>
            </a:r>
            <a:endParaRPr lang="vi-VN" sz="2600" dirty="0">
              <a:solidFill>
                <a:srgbClr val="002060"/>
              </a:solidFill>
            </a:endParaRPr>
          </a:p>
        </p:txBody>
      </p:sp>
      <p:sp>
        <p:nvSpPr>
          <p:cNvPr id="13" name="Content Placeholder 2">
            <a:extLst>
              <a:ext uri="{FF2B5EF4-FFF2-40B4-BE49-F238E27FC236}">
                <a16:creationId xmlns:a16="http://schemas.microsoft.com/office/drawing/2014/main" id="{0D7D2A36-CDE3-4B28-A858-36FCBD1584BB}"/>
              </a:ext>
            </a:extLst>
          </p:cNvPr>
          <p:cNvSpPr txBox="1">
            <a:spLocks/>
          </p:cNvSpPr>
          <p:nvPr/>
        </p:nvSpPr>
        <p:spPr>
          <a:xfrm>
            <a:off x="800275" y="4703652"/>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2060"/>
                </a:solidFill>
              </a:rPr>
              <a:t>4) Gửi thư</a:t>
            </a:r>
          </a:p>
        </p:txBody>
      </p:sp>
    </p:spTree>
    <p:extLst>
      <p:ext uri="{BB962C8B-B14F-4D97-AF65-F5344CB8AC3E}">
        <p14:creationId xmlns:p14="http://schemas.microsoft.com/office/powerpoint/2010/main" val="117270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1000"/>
                                        <p:tgtEl>
                                          <p:spTgt spid="11"/>
                                        </p:tgtEl>
                                      </p:cBhvr>
                                    </p:animEffect>
                                    <p:anim calcmode="lin" valueType="num">
                                      <p:cBhvr>
                                        <p:cTn id="55" dur="1000" fill="hold"/>
                                        <p:tgtEl>
                                          <p:spTgt spid="11"/>
                                        </p:tgtEl>
                                        <p:attrNameLst>
                                          <p:attrName>ppt_x</p:attrName>
                                        </p:attrNameLst>
                                      </p:cBhvr>
                                      <p:tavLst>
                                        <p:tav tm="0">
                                          <p:val>
                                            <p:strVal val="#ppt_x"/>
                                          </p:val>
                                        </p:tav>
                                        <p:tav tm="100000">
                                          <p:val>
                                            <p:strVal val="#ppt_x"/>
                                          </p:val>
                                        </p:tav>
                                      </p:tavLst>
                                    </p:anim>
                                    <p:anim calcmode="lin" valueType="num">
                                      <p:cBhvr>
                                        <p:cTn id="5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1000"/>
                                        <p:tgtEl>
                                          <p:spTgt spid="12"/>
                                        </p:tgtEl>
                                      </p:cBhvr>
                                    </p:animEffect>
                                    <p:anim calcmode="lin" valueType="num">
                                      <p:cBhvr>
                                        <p:cTn id="62" dur="1000" fill="hold"/>
                                        <p:tgtEl>
                                          <p:spTgt spid="12"/>
                                        </p:tgtEl>
                                        <p:attrNameLst>
                                          <p:attrName>ppt_x</p:attrName>
                                        </p:attrNameLst>
                                      </p:cBhvr>
                                      <p:tavLst>
                                        <p:tav tm="0">
                                          <p:val>
                                            <p:strVal val="#ppt_x"/>
                                          </p:val>
                                        </p:tav>
                                        <p:tav tm="100000">
                                          <p:val>
                                            <p:strVal val="#ppt_x"/>
                                          </p:val>
                                        </p:tav>
                                      </p:tavLst>
                                    </p:anim>
                                    <p:anim calcmode="lin" valueType="num">
                                      <p:cBhvr>
                                        <p:cTn id="6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EB7762-7F2A-4297-BD3F-514AD52FEBFB}"/>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0014B9BE-544C-4DAE-8DBE-8E7C9330E23C}"/>
              </a:ext>
            </a:extLst>
          </p:cNvPr>
          <p:cNvSpPr txBox="1">
            <a:spLocks/>
          </p:cNvSpPr>
          <p:nvPr/>
        </p:nvSpPr>
        <p:spPr>
          <a:xfrm>
            <a:off x="830759" y="1001048"/>
            <a:ext cx="10827225" cy="18945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dirty="0">
                <a:solidFill>
                  <a:srgbClr val="92D050"/>
                </a:solidFill>
              </a:rPr>
              <a:t>- Nếu em có một tài khoản thư điện tử, em dựu định sẽ trao đổi những thông tin gì, với ai? Hãy giải thích vì sao em không dùng cách gửi thư qua bưu điện trong những trường hợp đó.</a:t>
            </a:r>
          </a:p>
        </p:txBody>
      </p:sp>
      <p:sp>
        <p:nvSpPr>
          <p:cNvPr id="6" name="Content Placeholder 2">
            <a:extLst>
              <a:ext uri="{FF2B5EF4-FFF2-40B4-BE49-F238E27FC236}">
                <a16:creationId xmlns:a16="http://schemas.microsoft.com/office/drawing/2014/main" id="{0E2EC332-EDB6-43CB-AA41-12E68BE38244}"/>
              </a:ext>
            </a:extLst>
          </p:cNvPr>
          <p:cNvSpPr txBox="1">
            <a:spLocks/>
          </p:cNvSpPr>
          <p:nvPr/>
        </p:nvSpPr>
        <p:spPr>
          <a:xfrm>
            <a:off x="830759" y="2882147"/>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FF0000"/>
                </a:solidFill>
              </a:rPr>
              <a:t>Trả lời : </a:t>
            </a:r>
            <a:r>
              <a:rPr lang="vi-VN" sz="2600" dirty="0">
                <a:solidFill>
                  <a:srgbClr val="7030A0"/>
                </a:solidFill>
              </a:rPr>
              <a:t>Đây là một vài ví dụ tham khảo:</a:t>
            </a:r>
          </a:p>
          <a:p>
            <a:pPr algn="l">
              <a:lnSpc>
                <a:spcPct val="150000"/>
              </a:lnSpc>
            </a:pPr>
            <a:endParaRPr lang="vi-VN" sz="2600" dirty="0">
              <a:solidFill>
                <a:srgbClr val="002060"/>
              </a:solidFill>
            </a:endParaRPr>
          </a:p>
        </p:txBody>
      </p:sp>
      <p:sp>
        <p:nvSpPr>
          <p:cNvPr id="7" name="Content Placeholder 2">
            <a:extLst>
              <a:ext uri="{FF2B5EF4-FFF2-40B4-BE49-F238E27FC236}">
                <a16:creationId xmlns:a16="http://schemas.microsoft.com/office/drawing/2014/main" id="{42B78A44-5B82-440B-9A09-49B70218BF94}"/>
              </a:ext>
            </a:extLst>
          </p:cNvPr>
          <p:cNvSpPr txBox="1">
            <a:spLocks/>
          </p:cNvSpPr>
          <p:nvPr/>
        </p:nvSpPr>
        <p:spPr>
          <a:xfrm>
            <a:off x="830758" y="3429000"/>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B0F0"/>
                </a:solidFill>
              </a:rPr>
              <a:t>1) Gửi hình chụp khi đi du lịch cho người bạn ở quốc gia khác.</a:t>
            </a:r>
          </a:p>
        </p:txBody>
      </p:sp>
      <p:sp>
        <p:nvSpPr>
          <p:cNvPr id="9" name="Content Placeholder 2">
            <a:extLst>
              <a:ext uri="{FF2B5EF4-FFF2-40B4-BE49-F238E27FC236}">
                <a16:creationId xmlns:a16="http://schemas.microsoft.com/office/drawing/2014/main" id="{625C38AA-C78D-4F0D-9ECE-7469C4DE97CA}"/>
              </a:ext>
            </a:extLst>
          </p:cNvPr>
          <p:cNvSpPr txBox="1">
            <a:spLocks/>
          </p:cNvSpPr>
          <p:nvPr/>
        </p:nvSpPr>
        <p:spPr>
          <a:xfrm>
            <a:off x="830758" y="3975853"/>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2060"/>
                </a:solidFill>
              </a:rPr>
              <a:t>2) Nộp  bài tập thực hành Tin học cho thầy giáo.</a:t>
            </a:r>
          </a:p>
        </p:txBody>
      </p:sp>
      <p:sp>
        <p:nvSpPr>
          <p:cNvPr id="10" name="Content Placeholder 2">
            <a:extLst>
              <a:ext uri="{FF2B5EF4-FFF2-40B4-BE49-F238E27FC236}">
                <a16:creationId xmlns:a16="http://schemas.microsoft.com/office/drawing/2014/main" id="{875F0318-5D81-4DB4-B383-13760BDE7FF5}"/>
              </a:ext>
            </a:extLst>
          </p:cNvPr>
          <p:cNvSpPr txBox="1">
            <a:spLocks/>
          </p:cNvSpPr>
          <p:nvPr/>
        </p:nvSpPr>
        <p:spPr>
          <a:xfrm>
            <a:off x="830758" y="4503272"/>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7030A0"/>
                </a:solidFill>
              </a:rPr>
              <a:t>3) Gửi thư cho họ hàng ở xa.</a:t>
            </a:r>
          </a:p>
        </p:txBody>
      </p:sp>
      <p:sp>
        <p:nvSpPr>
          <p:cNvPr id="11" name="Content Placeholder 2">
            <a:extLst>
              <a:ext uri="{FF2B5EF4-FFF2-40B4-BE49-F238E27FC236}">
                <a16:creationId xmlns:a16="http://schemas.microsoft.com/office/drawing/2014/main" id="{AD7FD9B6-9328-49F7-A11C-B946DF6985A4}"/>
              </a:ext>
            </a:extLst>
          </p:cNvPr>
          <p:cNvSpPr txBox="1">
            <a:spLocks/>
          </p:cNvSpPr>
          <p:nvPr/>
        </p:nvSpPr>
        <p:spPr>
          <a:xfrm>
            <a:off x="830757" y="5050125"/>
            <a:ext cx="10827225" cy="12389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4) Gửi thư cho trung tâm tin học, trung tâm anh văn để dăng ký lớp học trực tuyến, gởi đơn xin phép khi nghĩ học,...</a:t>
            </a:r>
          </a:p>
        </p:txBody>
      </p:sp>
    </p:spTree>
    <p:extLst>
      <p:ext uri="{BB962C8B-B14F-4D97-AF65-F5344CB8AC3E}">
        <p14:creationId xmlns:p14="http://schemas.microsoft.com/office/powerpoint/2010/main" val="4023425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1580CC-BEC9-41C5-8CE6-D8975217BAB8}"/>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57714501-37D9-4873-A44B-876730654153}"/>
              </a:ext>
            </a:extLst>
          </p:cNvPr>
          <p:cNvSpPr txBox="1">
            <a:spLocks/>
          </p:cNvSpPr>
          <p:nvPr/>
        </p:nvSpPr>
        <p:spPr>
          <a:xfrm>
            <a:off x="712256" y="801268"/>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FF0000"/>
                </a:solidFill>
              </a:rPr>
              <a:t>Giải thích:</a:t>
            </a:r>
            <a:endParaRPr lang="vi-VN" sz="2600" dirty="0">
              <a:solidFill>
                <a:srgbClr val="7030A0"/>
              </a:solidFill>
            </a:endParaRPr>
          </a:p>
          <a:p>
            <a:pPr algn="l">
              <a:lnSpc>
                <a:spcPct val="150000"/>
              </a:lnSpc>
            </a:pPr>
            <a:endParaRPr lang="vi-VN" sz="2600" dirty="0">
              <a:solidFill>
                <a:srgbClr val="002060"/>
              </a:solidFill>
            </a:endParaRPr>
          </a:p>
        </p:txBody>
      </p:sp>
      <p:sp>
        <p:nvSpPr>
          <p:cNvPr id="6" name="Content Placeholder 2">
            <a:extLst>
              <a:ext uri="{FF2B5EF4-FFF2-40B4-BE49-F238E27FC236}">
                <a16:creationId xmlns:a16="http://schemas.microsoft.com/office/drawing/2014/main" id="{B34E7D77-452E-4AF2-8E7B-CCFDFAED5D01}"/>
              </a:ext>
            </a:extLst>
          </p:cNvPr>
          <p:cNvSpPr txBox="1">
            <a:spLocks/>
          </p:cNvSpPr>
          <p:nvPr/>
        </p:nvSpPr>
        <p:spPr>
          <a:xfrm>
            <a:off x="712256" y="1377863"/>
            <a:ext cx="10827225" cy="12129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B0F0"/>
                </a:solidFill>
              </a:rPr>
              <a:t>1) Gửi hình chụp khi đi du lịch cho người bạn ở quốc gia khác.</a:t>
            </a:r>
          </a:p>
          <a:p>
            <a:pPr algn="just">
              <a:lnSpc>
                <a:spcPct val="100000"/>
              </a:lnSpc>
            </a:pPr>
            <a:r>
              <a:rPr lang="vi-VN" sz="2600" dirty="0">
                <a:solidFill>
                  <a:srgbClr val="FF0000"/>
                </a:solidFill>
              </a:rPr>
              <a:t>=&gt; gửi mail nhanh và đính kèm được hình ảnh trong máy.</a:t>
            </a:r>
          </a:p>
        </p:txBody>
      </p:sp>
      <p:sp>
        <p:nvSpPr>
          <p:cNvPr id="7" name="Content Placeholder 2">
            <a:extLst>
              <a:ext uri="{FF2B5EF4-FFF2-40B4-BE49-F238E27FC236}">
                <a16:creationId xmlns:a16="http://schemas.microsoft.com/office/drawing/2014/main" id="{7A1DFB05-6CE8-4F50-97B0-EEAA4F2C9A60}"/>
              </a:ext>
            </a:extLst>
          </p:cNvPr>
          <p:cNvSpPr txBox="1">
            <a:spLocks/>
          </p:cNvSpPr>
          <p:nvPr/>
        </p:nvSpPr>
        <p:spPr>
          <a:xfrm>
            <a:off x="652517" y="2615750"/>
            <a:ext cx="10827225" cy="13653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2060"/>
                </a:solidFill>
              </a:rPr>
              <a:t>2) Nộp bài tập thực hành Tin học cho thầy giáo.</a:t>
            </a:r>
          </a:p>
          <a:p>
            <a:pPr algn="just">
              <a:lnSpc>
                <a:spcPct val="150000"/>
              </a:lnSpc>
            </a:pPr>
            <a:r>
              <a:rPr lang="vi-VN" sz="2600" dirty="0">
                <a:solidFill>
                  <a:srgbClr val="00B050"/>
                </a:solidFill>
              </a:rPr>
              <a:t>=&gt; gửi mail nhanh và đính kèm được bài tập.</a:t>
            </a:r>
          </a:p>
        </p:txBody>
      </p:sp>
      <p:sp>
        <p:nvSpPr>
          <p:cNvPr id="8" name="Content Placeholder 2">
            <a:extLst>
              <a:ext uri="{FF2B5EF4-FFF2-40B4-BE49-F238E27FC236}">
                <a16:creationId xmlns:a16="http://schemas.microsoft.com/office/drawing/2014/main" id="{4DDFF06C-65B4-4CCC-9117-49FE81BB8314}"/>
              </a:ext>
            </a:extLst>
          </p:cNvPr>
          <p:cNvSpPr txBox="1">
            <a:spLocks/>
          </p:cNvSpPr>
          <p:nvPr/>
        </p:nvSpPr>
        <p:spPr>
          <a:xfrm>
            <a:off x="652517" y="4006039"/>
            <a:ext cx="10827225" cy="65740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7030A0"/>
                </a:solidFill>
              </a:rPr>
              <a:t>3) Gửi thư cho họ hàng ở xa. </a:t>
            </a:r>
            <a:r>
              <a:rPr lang="vi-VN" sz="2600" dirty="0">
                <a:solidFill>
                  <a:srgbClr val="00B0F0"/>
                </a:solidFill>
              </a:rPr>
              <a:t>=&gt; gửi mail nhanh.</a:t>
            </a:r>
          </a:p>
        </p:txBody>
      </p:sp>
      <p:sp>
        <p:nvSpPr>
          <p:cNvPr id="9" name="Content Placeholder 2">
            <a:extLst>
              <a:ext uri="{FF2B5EF4-FFF2-40B4-BE49-F238E27FC236}">
                <a16:creationId xmlns:a16="http://schemas.microsoft.com/office/drawing/2014/main" id="{0520A5A9-F962-4867-B121-8337A4291567}"/>
              </a:ext>
            </a:extLst>
          </p:cNvPr>
          <p:cNvSpPr txBox="1">
            <a:spLocks/>
          </p:cNvSpPr>
          <p:nvPr/>
        </p:nvSpPr>
        <p:spPr>
          <a:xfrm>
            <a:off x="652516" y="4663441"/>
            <a:ext cx="10827225" cy="13653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4) Gửi thư cho trung tâm tin học, trung tâm anh văn để dăng ký lớp học trực tuyến, gởi đơn xin phép khi nghĩ học,... </a:t>
            </a:r>
            <a:r>
              <a:rPr lang="vi-VN" sz="2600" dirty="0"/>
              <a:t>=&gt; gửi mail đăng ký nhanh.</a:t>
            </a:r>
          </a:p>
        </p:txBody>
      </p:sp>
    </p:spTree>
    <p:extLst>
      <p:ext uri="{BB962C8B-B14F-4D97-AF65-F5344CB8AC3E}">
        <p14:creationId xmlns:p14="http://schemas.microsoft.com/office/powerpoint/2010/main" val="11642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barn(inVertical)">
                                      <p:cBhvr>
                                        <p:cTn id="25" dur="500"/>
                                        <p:tgtEl>
                                          <p:spTgt spid="6">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 calcmode="lin" valueType="num">
                                      <p:cBhvr additive="base">
                                        <p:cTn id="30"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7">
                                            <p:txEl>
                                              <p:pRg st="1" end="1"/>
                                            </p:txEl>
                                          </p:spTgt>
                                        </p:tgtEl>
                                        <p:attrNameLst>
                                          <p:attrName>style.visibility</p:attrName>
                                        </p:attrNameLst>
                                      </p:cBhvr>
                                      <p:to>
                                        <p:strVal val="visible"/>
                                      </p:to>
                                    </p:set>
                                    <p:animEffect transition="in" filter="barn(inVertical)">
                                      <p:cBhvr>
                                        <p:cTn id="36" dur="500"/>
                                        <p:tgtEl>
                                          <p:spTgt spid="7">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0" end="0"/>
                                            </p:txEl>
                                          </p:spTgt>
                                        </p:tgtEl>
                                        <p:attrNameLst>
                                          <p:attrName>style.visibility</p:attrName>
                                        </p:attrNameLst>
                                      </p:cBhvr>
                                      <p:to>
                                        <p:strVal val="visible"/>
                                      </p:to>
                                    </p:set>
                                    <p:anim calcmode="lin" valueType="num">
                                      <p:cBhvr additive="base">
                                        <p:cTn id="4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barn(inVertical)">
                                      <p:cBhvr>
                                        <p:cTn id="4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7135E1C-D8AA-4309-9DD4-2C36C71A5316}"/>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E7D8970A-655F-40D6-AC8E-A33A21B8E694}"/>
              </a:ext>
            </a:extLst>
          </p:cNvPr>
          <p:cNvSpPr txBox="1">
            <a:spLocks/>
          </p:cNvSpPr>
          <p:nvPr/>
        </p:nvSpPr>
        <p:spPr>
          <a:xfrm>
            <a:off x="712256" y="801268"/>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b="1" dirty="0">
                <a:solidFill>
                  <a:srgbClr val="92D050"/>
                </a:solidFill>
              </a:rPr>
              <a:t>- Em có thể làm được những việc nào trong các việc sau đây?</a:t>
            </a:r>
          </a:p>
          <a:p>
            <a:pPr algn="l">
              <a:lnSpc>
                <a:spcPct val="150000"/>
              </a:lnSpc>
            </a:pPr>
            <a:endParaRPr lang="vi-VN" sz="2600" b="1" dirty="0">
              <a:solidFill>
                <a:srgbClr val="92D050"/>
              </a:solidFill>
            </a:endParaRPr>
          </a:p>
        </p:txBody>
      </p:sp>
      <p:sp>
        <p:nvSpPr>
          <p:cNvPr id="6" name="Content Placeholder 2">
            <a:extLst>
              <a:ext uri="{FF2B5EF4-FFF2-40B4-BE49-F238E27FC236}">
                <a16:creationId xmlns:a16="http://schemas.microsoft.com/office/drawing/2014/main" id="{3FF264BF-C7F1-4728-8EFB-7F6A56C807FF}"/>
              </a:ext>
            </a:extLst>
          </p:cNvPr>
          <p:cNvSpPr txBox="1">
            <a:spLocks/>
          </p:cNvSpPr>
          <p:nvPr/>
        </p:nvSpPr>
        <p:spPr>
          <a:xfrm>
            <a:off x="712256" y="1485408"/>
            <a:ext cx="11276544"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00B0F0"/>
                </a:solidFill>
              </a:rPr>
              <a:t>1) Nêu lợi ích của dịch vụ thư điện tử so với các phương thức liên lạc khác.</a:t>
            </a:r>
          </a:p>
          <a:p>
            <a:pPr algn="l">
              <a:lnSpc>
                <a:spcPct val="150000"/>
              </a:lnSpc>
            </a:pPr>
            <a:endParaRPr lang="vi-VN" sz="2600" dirty="0">
              <a:solidFill>
                <a:srgbClr val="00B0F0"/>
              </a:solidFill>
            </a:endParaRPr>
          </a:p>
        </p:txBody>
      </p:sp>
      <p:sp>
        <p:nvSpPr>
          <p:cNvPr id="7" name="Content Placeholder 2">
            <a:extLst>
              <a:ext uri="{FF2B5EF4-FFF2-40B4-BE49-F238E27FC236}">
                <a16:creationId xmlns:a16="http://schemas.microsoft.com/office/drawing/2014/main" id="{C4649717-AD77-4F5B-BB2D-401391E398C9}"/>
              </a:ext>
            </a:extLst>
          </p:cNvPr>
          <p:cNvSpPr txBox="1">
            <a:spLocks/>
          </p:cNvSpPr>
          <p:nvPr/>
        </p:nvSpPr>
        <p:spPr>
          <a:xfrm>
            <a:off x="712256" y="203226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7030A0"/>
                </a:solidFill>
              </a:rPr>
              <a:t>=&gt; Gợi ý: </a:t>
            </a:r>
            <a:r>
              <a:rPr lang="vi-VN" sz="2600" dirty="0"/>
              <a:t>nhanh, rẽ, đính kèm nhiều file,...</a:t>
            </a:r>
          </a:p>
          <a:p>
            <a:pPr algn="l">
              <a:lnSpc>
                <a:spcPct val="150000"/>
              </a:lnSpc>
            </a:pPr>
            <a:endParaRPr lang="vi-VN" sz="2600" dirty="0">
              <a:solidFill>
                <a:srgbClr val="002060"/>
              </a:solidFill>
            </a:endParaRPr>
          </a:p>
        </p:txBody>
      </p:sp>
      <p:sp>
        <p:nvSpPr>
          <p:cNvPr id="8" name="Content Placeholder 2">
            <a:extLst>
              <a:ext uri="{FF2B5EF4-FFF2-40B4-BE49-F238E27FC236}">
                <a16:creationId xmlns:a16="http://schemas.microsoft.com/office/drawing/2014/main" id="{75DF5134-04A7-4E7E-8B79-99BEE0114EA4}"/>
              </a:ext>
            </a:extLst>
          </p:cNvPr>
          <p:cNvSpPr txBox="1">
            <a:spLocks/>
          </p:cNvSpPr>
          <p:nvPr/>
        </p:nvSpPr>
        <p:spPr>
          <a:xfrm>
            <a:off x="712256" y="2579114"/>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00B0F0"/>
                </a:solidFill>
              </a:rPr>
              <a:t>2) Giải thích vì sao cần cảnh giác khi sử dụng thư điện tử. </a:t>
            </a:r>
          </a:p>
        </p:txBody>
      </p:sp>
      <p:sp>
        <p:nvSpPr>
          <p:cNvPr id="9" name="Content Placeholder 2">
            <a:extLst>
              <a:ext uri="{FF2B5EF4-FFF2-40B4-BE49-F238E27FC236}">
                <a16:creationId xmlns:a16="http://schemas.microsoft.com/office/drawing/2014/main" id="{979DD9D2-86D9-49B0-99E5-18AFE9F1C494}"/>
              </a:ext>
            </a:extLst>
          </p:cNvPr>
          <p:cNvSpPr txBox="1">
            <a:spLocks/>
          </p:cNvSpPr>
          <p:nvPr/>
        </p:nvSpPr>
        <p:spPr>
          <a:xfrm>
            <a:off x="682386" y="3106822"/>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endParaRPr lang="vi-VN" sz="2600" dirty="0">
              <a:solidFill>
                <a:srgbClr val="7030A0"/>
              </a:solidFill>
            </a:endParaRPr>
          </a:p>
          <a:p>
            <a:pPr algn="l">
              <a:lnSpc>
                <a:spcPct val="150000"/>
              </a:lnSpc>
            </a:pPr>
            <a:endParaRPr lang="vi-VN" sz="2600" dirty="0">
              <a:solidFill>
                <a:srgbClr val="002060"/>
              </a:solidFill>
            </a:endParaRPr>
          </a:p>
        </p:txBody>
      </p:sp>
      <p:sp>
        <p:nvSpPr>
          <p:cNvPr id="10" name="Content Placeholder 2">
            <a:extLst>
              <a:ext uri="{FF2B5EF4-FFF2-40B4-BE49-F238E27FC236}">
                <a16:creationId xmlns:a16="http://schemas.microsoft.com/office/drawing/2014/main" id="{B7A60725-EBFC-461D-ABFD-1E5CAF49FFF9}"/>
              </a:ext>
            </a:extLst>
          </p:cNvPr>
          <p:cNvSpPr txBox="1">
            <a:spLocks/>
          </p:cNvSpPr>
          <p:nvPr/>
        </p:nvSpPr>
        <p:spPr>
          <a:xfrm>
            <a:off x="712256" y="3656596"/>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00B0F0"/>
                </a:solidFill>
              </a:rPr>
              <a:t>3) Nêu một vài địa chỉ dịch vụ thư điện tử phổ biến.</a:t>
            </a:r>
          </a:p>
          <a:p>
            <a:pPr algn="l">
              <a:lnSpc>
                <a:spcPct val="150000"/>
              </a:lnSpc>
            </a:pPr>
            <a:endParaRPr lang="vi-VN" sz="2600" dirty="0">
              <a:solidFill>
                <a:srgbClr val="00B0F0"/>
              </a:solidFill>
            </a:endParaRPr>
          </a:p>
        </p:txBody>
      </p:sp>
      <p:sp>
        <p:nvSpPr>
          <p:cNvPr id="12" name="Content Placeholder 2">
            <a:extLst>
              <a:ext uri="{FF2B5EF4-FFF2-40B4-BE49-F238E27FC236}">
                <a16:creationId xmlns:a16="http://schemas.microsoft.com/office/drawing/2014/main" id="{8B96795D-270B-4245-B2E6-002BD86DBDE1}"/>
              </a:ext>
            </a:extLst>
          </p:cNvPr>
          <p:cNvSpPr txBox="1">
            <a:spLocks/>
          </p:cNvSpPr>
          <p:nvPr/>
        </p:nvSpPr>
        <p:spPr>
          <a:xfrm>
            <a:off x="712256" y="4756145"/>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00B0F0"/>
                </a:solidFill>
              </a:rPr>
              <a:t>4) Kể các việc có thể làm được khi sử dụng thư điện tử.</a:t>
            </a:r>
          </a:p>
          <a:p>
            <a:pPr algn="l">
              <a:lnSpc>
                <a:spcPct val="150000"/>
              </a:lnSpc>
            </a:pPr>
            <a:endParaRPr lang="vi-VN" sz="2600" dirty="0">
              <a:solidFill>
                <a:srgbClr val="00B0F0"/>
              </a:solidFill>
            </a:endParaRPr>
          </a:p>
        </p:txBody>
      </p:sp>
      <p:sp>
        <p:nvSpPr>
          <p:cNvPr id="14" name="Content Placeholder 2">
            <a:extLst>
              <a:ext uri="{FF2B5EF4-FFF2-40B4-BE49-F238E27FC236}">
                <a16:creationId xmlns:a16="http://schemas.microsoft.com/office/drawing/2014/main" id="{47525892-F9F7-464A-92B5-0BB00E3B1322}"/>
              </a:ext>
            </a:extLst>
          </p:cNvPr>
          <p:cNvSpPr txBox="1">
            <a:spLocks/>
          </p:cNvSpPr>
          <p:nvPr/>
        </p:nvSpPr>
        <p:spPr>
          <a:xfrm>
            <a:off x="742126" y="3098057"/>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7030A0"/>
                </a:solidFill>
              </a:rPr>
              <a:t>=&gt; Gợi ý: </a:t>
            </a:r>
            <a:r>
              <a:rPr lang="vi-VN" sz="2600" dirty="0"/>
              <a:t>máy tính có thể nhiễm virus, nhận thư lừa đảo.</a:t>
            </a:r>
          </a:p>
          <a:p>
            <a:pPr algn="l">
              <a:lnSpc>
                <a:spcPct val="150000"/>
              </a:lnSpc>
            </a:pPr>
            <a:endParaRPr lang="vi-VN" sz="2600" dirty="0">
              <a:solidFill>
                <a:srgbClr val="002060"/>
              </a:solidFill>
            </a:endParaRPr>
          </a:p>
        </p:txBody>
      </p:sp>
      <p:sp>
        <p:nvSpPr>
          <p:cNvPr id="15" name="Content Placeholder 2">
            <a:extLst>
              <a:ext uri="{FF2B5EF4-FFF2-40B4-BE49-F238E27FC236}">
                <a16:creationId xmlns:a16="http://schemas.microsoft.com/office/drawing/2014/main" id="{41817E0D-F7A2-4C4E-A519-F732CFE9A84D}"/>
              </a:ext>
            </a:extLst>
          </p:cNvPr>
          <p:cNvSpPr txBox="1">
            <a:spLocks/>
          </p:cNvSpPr>
          <p:nvPr/>
        </p:nvSpPr>
        <p:spPr>
          <a:xfrm>
            <a:off x="742125" y="4196097"/>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7030A0"/>
                </a:solidFill>
              </a:rPr>
              <a:t>=&gt; Gợi ý: </a:t>
            </a:r>
            <a:r>
              <a:rPr lang="vi-VN" sz="2600" dirty="0"/>
              <a:t>google.com, icloud.com,...</a:t>
            </a:r>
          </a:p>
          <a:p>
            <a:pPr algn="l">
              <a:lnSpc>
                <a:spcPct val="150000"/>
              </a:lnSpc>
            </a:pPr>
            <a:endParaRPr lang="vi-VN" sz="2600" dirty="0">
              <a:solidFill>
                <a:srgbClr val="002060"/>
              </a:solidFill>
            </a:endParaRPr>
          </a:p>
        </p:txBody>
      </p:sp>
      <p:sp>
        <p:nvSpPr>
          <p:cNvPr id="16" name="Content Placeholder 2">
            <a:extLst>
              <a:ext uri="{FF2B5EF4-FFF2-40B4-BE49-F238E27FC236}">
                <a16:creationId xmlns:a16="http://schemas.microsoft.com/office/drawing/2014/main" id="{3F0659BF-134A-4EF8-9871-809C04FFA998}"/>
              </a:ext>
            </a:extLst>
          </p:cNvPr>
          <p:cNvSpPr txBox="1">
            <a:spLocks/>
          </p:cNvSpPr>
          <p:nvPr/>
        </p:nvSpPr>
        <p:spPr>
          <a:xfrm>
            <a:off x="712256" y="528245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dirty="0">
                <a:solidFill>
                  <a:srgbClr val="7030A0"/>
                </a:solidFill>
              </a:rPr>
              <a:t>=&gt; Gợi ý: </a:t>
            </a:r>
            <a:r>
              <a:rPr lang="vi-VN" sz="2600" dirty="0"/>
              <a:t>đăng ký lớp học trực tuyến, liên lạc họ hàng, bạn bè, nộp bài tập, quảng cáo,...</a:t>
            </a:r>
          </a:p>
          <a:p>
            <a:pPr algn="l">
              <a:lnSpc>
                <a:spcPct val="150000"/>
              </a:lnSpc>
            </a:pPr>
            <a:endParaRPr lang="vi-VN" sz="2600" dirty="0">
              <a:solidFill>
                <a:srgbClr val="002060"/>
              </a:solidFill>
            </a:endParaRPr>
          </a:p>
        </p:txBody>
      </p:sp>
    </p:spTree>
    <p:extLst>
      <p:ext uri="{BB962C8B-B14F-4D97-AF65-F5344CB8AC3E}">
        <p14:creationId xmlns:p14="http://schemas.microsoft.com/office/powerpoint/2010/main" val="367178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nodePh="1">
                                  <p:stCondLst>
                                    <p:cond delay="0"/>
                                  </p:stCondLst>
                                  <p:endCondLst>
                                    <p:cond evt="begin" delay="0">
                                      <p:tn val="31"/>
                                    </p:cond>
                                  </p:end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1000"/>
                                        <p:tgtEl>
                                          <p:spTgt spid="7"/>
                                        </p:tgtEl>
                                      </p:cBhvr>
                                    </p:animEffect>
                                    <p:anim calcmode="lin" valueType="num">
                                      <p:cBhvr>
                                        <p:cTn id="55" dur="1000" fill="hold"/>
                                        <p:tgtEl>
                                          <p:spTgt spid="7"/>
                                        </p:tgtEl>
                                        <p:attrNameLst>
                                          <p:attrName>ppt_x</p:attrName>
                                        </p:attrNameLst>
                                      </p:cBhvr>
                                      <p:tavLst>
                                        <p:tav tm="0">
                                          <p:val>
                                            <p:strVal val="#ppt_x"/>
                                          </p:val>
                                        </p:tav>
                                        <p:tav tm="100000">
                                          <p:val>
                                            <p:strVal val="#ppt_x"/>
                                          </p:val>
                                        </p:tav>
                                      </p:tavLst>
                                    </p:anim>
                                    <p:anim calcmode="lin" valueType="num">
                                      <p:cBhvr>
                                        <p:cTn id="5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2" grpId="0"/>
      <p:bldP spid="14"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B2A887D-A4ED-48FE-B99B-12612E5F7B9C}"/>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9C882657-971B-44FF-AA29-44B81AB22187}"/>
              </a:ext>
            </a:extLst>
          </p:cNvPr>
          <p:cNvSpPr txBox="1">
            <a:spLocks/>
          </p:cNvSpPr>
          <p:nvPr/>
        </p:nvSpPr>
        <p:spPr>
          <a:xfrm>
            <a:off x="712256" y="801268"/>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b="1" dirty="0">
                <a:solidFill>
                  <a:srgbClr val="92D050"/>
                </a:solidFill>
              </a:rPr>
              <a:t>- Thư điện tử có hạn chế nào dưới đây so với các hình thức gửi thư khác?</a:t>
            </a:r>
          </a:p>
          <a:p>
            <a:pPr algn="l">
              <a:lnSpc>
                <a:spcPct val="150000"/>
              </a:lnSpc>
            </a:pPr>
            <a:endParaRPr lang="vi-VN" sz="2600" b="1" dirty="0">
              <a:solidFill>
                <a:srgbClr val="92D050"/>
              </a:solidFill>
            </a:endParaRPr>
          </a:p>
        </p:txBody>
      </p:sp>
      <p:sp>
        <p:nvSpPr>
          <p:cNvPr id="6" name="Content Placeholder 2">
            <a:extLst>
              <a:ext uri="{FF2B5EF4-FFF2-40B4-BE49-F238E27FC236}">
                <a16:creationId xmlns:a16="http://schemas.microsoft.com/office/drawing/2014/main" id="{D8468527-8797-4746-993F-B922C5E5D3A7}"/>
              </a:ext>
            </a:extLst>
          </p:cNvPr>
          <p:cNvSpPr txBox="1">
            <a:spLocks/>
          </p:cNvSpPr>
          <p:nvPr/>
        </p:nvSpPr>
        <p:spPr>
          <a:xfrm>
            <a:off x="712255" y="203226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b="1" dirty="0"/>
              <a:t>A. Không đồng thời gửi được cho nhiều người.</a:t>
            </a:r>
          </a:p>
          <a:p>
            <a:pPr algn="l">
              <a:lnSpc>
                <a:spcPct val="150000"/>
              </a:lnSpc>
            </a:pPr>
            <a:endParaRPr lang="vi-VN" sz="2600" b="1" dirty="0"/>
          </a:p>
        </p:txBody>
      </p:sp>
      <p:sp>
        <p:nvSpPr>
          <p:cNvPr id="8" name="Content Placeholder 2">
            <a:extLst>
              <a:ext uri="{FF2B5EF4-FFF2-40B4-BE49-F238E27FC236}">
                <a16:creationId xmlns:a16="http://schemas.microsoft.com/office/drawing/2014/main" id="{C430ADB9-27C3-4AAA-8684-3015C44752C3}"/>
              </a:ext>
            </a:extLst>
          </p:cNvPr>
          <p:cNvSpPr txBox="1">
            <a:spLocks/>
          </p:cNvSpPr>
          <p:nvPr/>
        </p:nvSpPr>
        <p:spPr>
          <a:xfrm>
            <a:off x="712255" y="271640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b="1" dirty="0"/>
              <a:t>B. Thời gian gửi lâu.</a:t>
            </a:r>
          </a:p>
          <a:p>
            <a:pPr algn="l">
              <a:lnSpc>
                <a:spcPct val="150000"/>
              </a:lnSpc>
            </a:pPr>
            <a:endParaRPr lang="vi-VN" sz="2600" b="1" dirty="0"/>
          </a:p>
        </p:txBody>
      </p:sp>
      <p:sp>
        <p:nvSpPr>
          <p:cNvPr id="9" name="Content Placeholder 2">
            <a:extLst>
              <a:ext uri="{FF2B5EF4-FFF2-40B4-BE49-F238E27FC236}">
                <a16:creationId xmlns:a16="http://schemas.microsoft.com/office/drawing/2014/main" id="{3710BF60-3973-4D56-8F75-93A2D94381B2}"/>
              </a:ext>
            </a:extLst>
          </p:cNvPr>
          <p:cNvSpPr txBox="1">
            <a:spLocks/>
          </p:cNvSpPr>
          <p:nvPr/>
        </p:nvSpPr>
        <p:spPr>
          <a:xfrm>
            <a:off x="712255" y="340054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b="1" dirty="0"/>
              <a:t>C. Phải phòng tránh virus, thư rác, quảng cáo.</a:t>
            </a:r>
          </a:p>
          <a:p>
            <a:pPr algn="l">
              <a:lnSpc>
                <a:spcPct val="150000"/>
              </a:lnSpc>
            </a:pPr>
            <a:endParaRPr lang="vi-VN" sz="2600" b="1" dirty="0"/>
          </a:p>
        </p:txBody>
      </p:sp>
      <p:sp>
        <p:nvSpPr>
          <p:cNvPr id="10" name="Content Placeholder 2">
            <a:extLst>
              <a:ext uri="{FF2B5EF4-FFF2-40B4-BE49-F238E27FC236}">
                <a16:creationId xmlns:a16="http://schemas.microsoft.com/office/drawing/2014/main" id="{05870461-5B72-4C87-8F1A-29A71DAC2B99}"/>
              </a:ext>
            </a:extLst>
          </p:cNvPr>
          <p:cNvSpPr txBox="1">
            <a:spLocks/>
          </p:cNvSpPr>
          <p:nvPr/>
        </p:nvSpPr>
        <p:spPr>
          <a:xfrm>
            <a:off x="712255" y="408468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vi-VN" sz="2600" b="1" dirty="0"/>
              <a:t>D. Chi phí thấp.</a:t>
            </a:r>
          </a:p>
          <a:p>
            <a:pPr algn="l">
              <a:lnSpc>
                <a:spcPct val="150000"/>
              </a:lnSpc>
            </a:pPr>
            <a:endParaRPr lang="vi-VN" sz="2600" b="1" dirty="0"/>
          </a:p>
        </p:txBody>
      </p:sp>
      <p:sp>
        <p:nvSpPr>
          <p:cNvPr id="11" name="Oval 10">
            <a:extLst>
              <a:ext uri="{FF2B5EF4-FFF2-40B4-BE49-F238E27FC236}">
                <a16:creationId xmlns:a16="http://schemas.microsoft.com/office/drawing/2014/main" id="{439F888E-3BFA-47ED-B93C-97E5BA5704E9}"/>
              </a:ext>
            </a:extLst>
          </p:cNvPr>
          <p:cNvSpPr/>
          <p:nvPr/>
        </p:nvSpPr>
        <p:spPr>
          <a:xfrm>
            <a:off x="712255" y="3537254"/>
            <a:ext cx="460616" cy="410714"/>
          </a:xfrm>
          <a:prstGeom prst="ellipse">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2600" b="1" dirty="0">
                <a:solidFill>
                  <a:schemeClr val="tx1"/>
                </a:solidFill>
              </a:rPr>
              <a:t>C</a:t>
            </a:r>
          </a:p>
        </p:txBody>
      </p:sp>
    </p:spTree>
    <p:extLst>
      <p:ext uri="{BB962C8B-B14F-4D97-AF65-F5344CB8AC3E}">
        <p14:creationId xmlns:p14="http://schemas.microsoft.com/office/powerpoint/2010/main" val="225313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arn(inVertical)">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7FAFF2-6966-4F5C-8929-B5AD69B98A2B}"/>
              </a:ext>
            </a:extLst>
          </p:cNvPr>
          <p:cNvSpPr txBox="1">
            <a:spLocks/>
          </p:cNvSpPr>
          <p:nvPr/>
        </p:nvSpPr>
        <p:spPr>
          <a:xfrm>
            <a:off x="1212533" y="90198"/>
            <a:ext cx="9905998" cy="12204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FF0000"/>
                </a:solidFill>
                <a:latin typeface="Times New Roman" panose="02020603050405020304" pitchFamily="18" charset="0"/>
                <a:ea typeface="Arial" panose="020B0604020202020204" pitchFamily="34" charset="0"/>
              </a:rPr>
              <a:t>CHỦ ĐỀ C: TỔ CHỨC LƯU TRỮ, TÌM KIẾM VÀ TRAO ĐỔI THÔNG TIN</a:t>
            </a:r>
            <a:endParaRPr lang="vi-VN" sz="3200" dirty="0"/>
          </a:p>
        </p:txBody>
      </p:sp>
      <p:sp>
        <p:nvSpPr>
          <p:cNvPr id="5" name="Title 1">
            <a:extLst>
              <a:ext uri="{FF2B5EF4-FFF2-40B4-BE49-F238E27FC236}">
                <a16:creationId xmlns:a16="http://schemas.microsoft.com/office/drawing/2014/main" id="{723FD9A0-A1C3-4D70-B26D-1C02ABEB8837}"/>
              </a:ext>
            </a:extLst>
          </p:cNvPr>
          <p:cNvSpPr txBox="1">
            <a:spLocks/>
          </p:cNvSpPr>
          <p:nvPr/>
        </p:nvSpPr>
        <p:spPr>
          <a:xfrm>
            <a:off x="1212533" y="1310640"/>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AAAB4B9C-5483-4F67-B101-4B558B35C079}"/>
              </a:ext>
            </a:extLst>
          </p:cNvPr>
          <p:cNvSpPr txBox="1">
            <a:spLocks/>
          </p:cNvSpPr>
          <p:nvPr/>
        </p:nvSpPr>
        <p:spPr>
          <a:xfrm>
            <a:off x="762010" y="1972593"/>
            <a:ext cx="10827225" cy="122044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Hoạt động 1</a:t>
            </a:r>
            <a:r>
              <a:rPr lang="vi-VN" sz="2600" dirty="0">
                <a:solidFill>
                  <a:srgbClr val="002060"/>
                </a:solidFill>
              </a:rPr>
              <a:t>: Em có thể trao đổi thông tin cho một người bạn ở xa bằng những cách nào?</a:t>
            </a:r>
          </a:p>
        </p:txBody>
      </p:sp>
      <p:grpSp>
        <p:nvGrpSpPr>
          <p:cNvPr id="7" name="Group 6">
            <a:extLst>
              <a:ext uri="{FF2B5EF4-FFF2-40B4-BE49-F238E27FC236}">
                <a16:creationId xmlns:a16="http://schemas.microsoft.com/office/drawing/2014/main" id="{7FC4C2BB-2046-4A24-A0A9-48E7A62F25BA}"/>
              </a:ext>
            </a:extLst>
          </p:cNvPr>
          <p:cNvGrpSpPr/>
          <p:nvPr/>
        </p:nvGrpSpPr>
        <p:grpSpPr>
          <a:xfrm>
            <a:off x="762010" y="3297632"/>
            <a:ext cx="2641521" cy="551655"/>
            <a:chOff x="0" y="86981"/>
            <a:chExt cx="7049293" cy="551655"/>
          </a:xfrm>
        </p:grpSpPr>
        <p:sp>
          <p:nvSpPr>
            <p:cNvPr id="8" name="Rectangle: Rounded Corners 7">
              <a:extLst>
                <a:ext uri="{FF2B5EF4-FFF2-40B4-BE49-F238E27FC236}">
                  <a16:creationId xmlns:a16="http://schemas.microsoft.com/office/drawing/2014/main" id="{62E0EAF2-5021-496C-B440-9BFEABE32A52}"/>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9" name="Rectangle: Rounded Corners 4">
              <a:extLst>
                <a:ext uri="{FF2B5EF4-FFF2-40B4-BE49-F238E27FC236}">
                  <a16:creationId xmlns:a16="http://schemas.microsoft.com/office/drawing/2014/main" id="{6AC7B247-3181-417A-93D6-18C4F6E7462F}"/>
                </a:ext>
              </a:extLst>
            </p:cNvPr>
            <p:cNvSpPr txBox="1"/>
            <p:nvPr/>
          </p:nvSpPr>
          <p:spPr>
            <a:xfrm>
              <a:off x="26930" y="113911"/>
              <a:ext cx="6995433" cy="497795"/>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Gửi thư viết tay</a:t>
              </a:r>
              <a:endParaRPr lang="vi-VN" sz="2300" kern="1200" dirty="0"/>
            </a:p>
          </p:txBody>
        </p:sp>
      </p:grpSp>
      <p:grpSp>
        <p:nvGrpSpPr>
          <p:cNvPr id="10" name="Group 9">
            <a:extLst>
              <a:ext uri="{FF2B5EF4-FFF2-40B4-BE49-F238E27FC236}">
                <a16:creationId xmlns:a16="http://schemas.microsoft.com/office/drawing/2014/main" id="{3631272D-7065-47E5-9A6B-D087EBDEA9C1}"/>
              </a:ext>
            </a:extLst>
          </p:cNvPr>
          <p:cNvGrpSpPr/>
          <p:nvPr/>
        </p:nvGrpSpPr>
        <p:grpSpPr>
          <a:xfrm>
            <a:off x="751919" y="5506046"/>
            <a:ext cx="4267200" cy="551655"/>
            <a:chOff x="0" y="86981"/>
            <a:chExt cx="7049293" cy="551655"/>
          </a:xfrm>
        </p:grpSpPr>
        <p:sp>
          <p:nvSpPr>
            <p:cNvPr id="11" name="Rectangle: Rounded Corners 10">
              <a:extLst>
                <a:ext uri="{FF2B5EF4-FFF2-40B4-BE49-F238E27FC236}">
                  <a16:creationId xmlns:a16="http://schemas.microsoft.com/office/drawing/2014/main" id="{CE94D9A7-AD96-4387-B3EE-91503E013D8D}"/>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2" name="Rectangle: Rounded Corners 4">
              <a:extLst>
                <a:ext uri="{FF2B5EF4-FFF2-40B4-BE49-F238E27FC236}">
                  <a16:creationId xmlns:a16="http://schemas.microsoft.com/office/drawing/2014/main" id="{AF92D5B0-43E4-42D4-8461-54C1B88EFEC6}"/>
                </a:ext>
              </a:extLst>
            </p:cNvPr>
            <p:cNvSpPr txBox="1"/>
            <p:nvPr/>
          </p:nvSpPr>
          <p:spPr>
            <a:xfrm>
              <a:off x="26930" y="113911"/>
              <a:ext cx="6995433" cy="497795"/>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Sử dụng thư điện tử (email)</a:t>
              </a:r>
              <a:endParaRPr lang="vi-VN" sz="2300" kern="1200" dirty="0"/>
            </a:p>
          </p:txBody>
        </p:sp>
      </p:grpSp>
      <p:grpSp>
        <p:nvGrpSpPr>
          <p:cNvPr id="13" name="Group 12">
            <a:extLst>
              <a:ext uri="{FF2B5EF4-FFF2-40B4-BE49-F238E27FC236}">
                <a16:creationId xmlns:a16="http://schemas.microsoft.com/office/drawing/2014/main" id="{E64850BD-ADE4-4C72-A614-131D68DFC1C2}"/>
              </a:ext>
            </a:extLst>
          </p:cNvPr>
          <p:cNvGrpSpPr/>
          <p:nvPr/>
        </p:nvGrpSpPr>
        <p:grpSpPr>
          <a:xfrm>
            <a:off x="769890" y="4015453"/>
            <a:ext cx="2641521" cy="551655"/>
            <a:chOff x="0" y="86981"/>
            <a:chExt cx="7049293" cy="551655"/>
          </a:xfrm>
        </p:grpSpPr>
        <p:sp>
          <p:nvSpPr>
            <p:cNvPr id="14" name="Rectangle: Rounded Corners 13">
              <a:extLst>
                <a:ext uri="{FF2B5EF4-FFF2-40B4-BE49-F238E27FC236}">
                  <a16:creationId xmlns:a16="http://schemas.microsoft.com/office/drawing/2014/main" id="{C41DF65C-D2D7-4F00-A9A7-19A1C8CE6AF5}"/>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5" name="Rectangle: Rounded Corners 4">
              <a:extLst>
                <a:ext uri="{FF2B5EF4-FFF2-40B4-BE49-F238E27FC236}">
                  <a16:creationId xmlns:a16="http://schemas.microsoft.com/office/drawing/2014/main" id="{D12CB57A-C843-4A36-BDB2-D07A88C1DC74}"/>
                </a:ext>
              </a:extLst>
            </p:cNvPr>
            <p:cNvSpPr txBox="1"/>
            <p:nvPr/>
          </p:nvSpPr>
          <p:spPr>
            <a:xfrm>
              <a:off x="26930" y="113911"/>
              <a:ext cx="6995433" cy="497795"/>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Sử dụng Zalo</a:t>
              </a:r>
              <a:endParaRPr lang="vi-VN" sz="2300" kern="1200" dirty="0"/>
            </a:p>
          </p:txBody>
        </p:sp>
      </p:grpSp>
      <p:grpSp>
        <p:nvGrpSpPr>
          <p:cNvPr id="16" name="Group 15">
            <a:extLst>
              <a:ext uri="{FF2B5EF4-FFF2-40B4-BE49-F238E27FC236}">
                <a16:creationId xmlns:a16="http://schemas.microsoft.com/office/drawing/2014/main" id="{E37F1A46-AC4D-4E54-8233-9195DC66E04D}"/>
              </a:ext>
            </a:extLst>
          </p:cNvPr>
          <p:cNvGrpSpPr/>
          <p:nvPr/>
        </p:nvGrpSpPr>
        <p:grpSpPr>
          <a:xfrm>
            <a:off x="751919" y="6208885"/>
            <a:ext cx="4704080" cy="551655"/>
            <a:chOff x="0" y="86981"/>
            <a:chExt cx="7049293" cy="551655"/>
          </a:xfrm>
        </p:grpSpPr>
        <p:sp>
          <p:nvSpPr>
            <p:cNvPr id="17" name="Rectangle: Rounded Corners 16">
              <a:extLst>
                <a:ext uri="{FF2B5EF4-FFF2-40B4-BE49-F238E27FC236}">
                  <a16:creationId xmlns:a16="http://schemas.microsoft.com/office/drawing/2014/main" id="{A6D9F430-A046-4FBD-A3AA-C576F6C083B2}"/>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8" name="Rectangle: Rounded Corners 4">
              <a:extLst>
                <a:ext uri="{FF2B5EF4-FFF2-40B4-BE49-F238E27FC236}">
                  <a16:creationId xmlns:a16="http://schemas.microsoft.com/office/drawing/2014/main" id="{A23DBF3B-72F9-4CEA-A155-35DCE37E8609}"/>
                </a:ext>
              </a:extLst>
            </p:cNvPr>
            <p:cNvSpPr txBox="1"/>
            <p:nvPr/>
          </p:nvSpPr>
          <p:spPr>
            <a:xfrm>
              <a:off x="26930" y="113911"/>
              <a:ext cx="6995433" cy="497795"/>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Sử dụng Facebook messenger</a:t>
              </a:r>
              <a:endParaRPr lang="vi-VN" sz="2300" kern="1200" dirty="0"/>
            </a:p>
          </p:txBody>
        </p:sp>
      </p:grpSp>
      <p:grpSp>
        <p:nvGrpSpPr>
          <p:cNvPr id="19" name="Group 18">
            <a:extLst>
              <a:ext uri="{FF2B5EF4-FFF2-40B4-BE49-F238E27FC236}">
                <a16:creationId xmlns:a16="http://schemas.microsoft.com/office/drawing/2014/main" id="{6126B7D2-A733-4C87-88DE-E1FE412C7938}"/>
              </a:ext>
            </a:extLst>
          </p:cNvPr>
          <p:cNvGrpSpPr/>
          <p:nvPr/>
        </p:nvGrpSpPr>
        <p:grpSpPr>
          <a:xfrm>
            <a:off x="779981" y="4761808"/>
            <a:ext cx="2641521" cy="551655"/>
            <a:chOff x="0" y="86981"/>
            <a:chExt cx="7049293" cy="551655"/>
          </a:xfrm>
        </p:grpSpPr>
        <p:sp>
          <p:nvSpPr>
            <p:cNvPr id="20" name="Rectangle: Rounded Corners 19">
              <a:extLst>
                <a:ext uri="{FF2B5EF4-FFF2-40B4-BE49-F238E27FC236}">
                  <a16:creationId xmlns:a16="http://schemas.microsoft.com/office/drawing/2014/main" id="{236C1B1F-38E8-445D-89F4-2483A5FB3D67}"/>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1" name="Rectangle: Rounded Corners 4">
              <a:extLst>
                <a:ext uri="{FF2B5EF4-FFF2-40B4-BE49-F238E27FC236}">
                  <a16:creationId xmlns:a16="http://schemas.microsoft.com/office/drawing/2014/main" id="{8A06BE23-EBA7-442D-AF71-6191577F6EC3}"/>
                </a:ext>
              </a:extLst>
            </p:cNvPr>
            <p:cNvSpPr txBox="1"/>
            <p:nvPr/>
          </p:nvSpPr>
          <p:spPr>
            <a:xfrm>
              <a:off x="26930" y="113911"/>
              <a:ext cx="6995433" cy="497795"/>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Gọi điện thoại</a:t>
              </a:r>
              <a:endParaRPr lang="vi-VN" sz="2300" kern="1200" dirty="0"/>
            </a:p>
          </p:txBody>
        </p:sp>
      </p:grpSp>
      <p:sp>
        <p:nvSpPr>
          <p:cNvPr id="22" name="TextBox 21">
            <a:extLst>
              <a:ext uri="{FF2B5EF4-FFF2-40B4-BE49-F238E27FC236}">
                <a16:creationId xmlns:a16="http://schemas.microsoft.com/office/drawing/2014/main" id="{2E01598E-B36F-431C-BC42-737FF632EEF7}"/>
              </a:ext>
            </a:extLst>
          </p:cNvPr>
          <p:cNvSpPr txBox="1"/>
          <p:nvPr/>
        </p:nvSpPr>
        <p:spPr>
          <a:xfrm>
            <a:off x="5019119" y="3297632"/>
            <a:ext cx="6908721" cy="545727"/>
          </a:xfrm>
          <a:prstGeom prst="rect">
            <a:avLst/>
          </a:prstGeom>
          <a:solidFill>
            <a:srgbClr val="FFFF00"/>
          </a:solidFill>
        </p:spPr>
        <p:txBody>
          <a:bodyPr wrap="square">
            <a:spAutoFit/>
          </a:bodyPr>
          <a:lstStyle/>
          <a:p>
            <a:pPr algn="ctr">
              <a:lnSpc>
                <a:spcPct val="115000"/>
              </a:lnSpc>
              <a:spcAft>
                <a:spcPts val="1000"/>
              </a:spcAft>
            </a:pPr>
            <a:r>
              <a:rPr lang="vi-VN" sz="2800" dirty="0">
                <a:solidFill>
                  <a:srgbClr val="002060"/>
                </a:solidFill>
              </a:rPr>
              <a:t>Vậy theo em thư điện tử (email) là gì?</a:t>
            </a:r>
            <a:endParaRPr lang="vi-VN" sz="2800" dirty="0">
              <a:solidFill>
                <a:srgbClr val="00B0F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24" name="TextBox 23">
            <a:extLst>
              <a:ext uri="{FF2B5EF4-FFF2-40B4-BE49-F238E27FC236}">
                <a16:creationId xmlns:a16="http://schemas.microsoft.com/office/drawing/2014/main" id="{DA449ACD-CA2F-4FD3-8CAD-37DC314B8302}"/>
              </a:ext>
            </a:extLst>
          </p:cNvPr>
          <p:cNvSpPr txBox="1"/>
          <p:nvPr/>
        </p:nvSpPr>
        <p:spPr>
          <a:xfrm>
            <a:off x="5760720" y="4401839"/>
            <a:ext cx="5661390" cy="2032288"/>
          </a:xfrm>
          <a:prstGeom prst="rect">
            <a:avLst/>
          </a:prstGeom>
          <a:solidFill>
            <a:srgbClr val="C00000"/>
          </a:solidFill>
        </p:spPr>
        <p:txBody>
          <a:bodyPr wrap="square">
            <a:spAutoFit/>
          </a:bodyPr>
          <a:lstStyle/>
          <a:p>
            <a:pPr algn="just">
              <a:lnSpc>
                <a:spcPct val="115000"/>
              </a:lnSpc>
              <a:spcAft>
                <a:spcPts val="1000"/>
              </a:spcAft>
            </a:pPr>
            <a:r>
              <a:rPr lang="vi-VN" sz="2800" dirty="0">
                <a:solidFill>
                  <a:srgbClr val="00B0F0"/>
                </a:solidFill>
                <a:effectLst/>
                <a:latin typeface="Arial" panose="020B0604020202020204" pitchFamily="34" charset="0"/>
                <a:ea typeface="Arial" panose="020B0604020202020204" pitchFamily="34" charset="0"/>
                <a:cs typeface="Times New Roman" panose="02020603050405020304" pitchFamily="18" charset="0"/>
              </a:rPr>
              <a:t>Là một bức thư soạn trên máy tính, có thể gửi và nhận thông tin bao gồm văn bản, hình ảnh, âm thanh.</a:t>
            </a:r>
          </a:p>
        </p:txBody>
      </p:sp>
      <p:sp>
        <p:nvSpPr>
          <p:cNvPr id="25" name="Arrow: Down 24">
            <a:extLst>
              <a:ext uri="{FF2B5EF4-FFF2-40B4-BE49-F238E27FC236}">
                <a16:creationId xmlns:a16="http://schemas.microsoft.com/office/drawing/2014/main" id="{13ABAD71-9A17-43F6-B5DC-C2650946C5A9}"/>
              </a:ext>
            </a:extLst>
          </p:cNvPr>
          <p:cNvSpPr/>
          <p:nvPr/>
        </p:nvSpPr>
        <p:spPr>
          <a:xfrm>
            <a:off x="8554791" y="3821060"/>
            <a:ext cx="467360" cy="545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22251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1000"/>
                                        <p:tgtEl>
                                          <p:spTgt spid="6">
                                            <p:txEl>
                                              <p:pRg st="0" end="0"/>
                                            </p:txEl>
                                          </p:spTgt>
                                        </p:tgtEl>
                                      </p:cBhvr>
                                    </p:animEffect>
                                    <p:anim calcmode="lin" valueType="num">
                                      <p:cBhvr>
                                        <p:cTn id="1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barn(inVertical)">
                                      <p:cBhvr>
                                        <p:cTn id="55" dur="500"/>
                                        <p:tgtEl>
                                          <p:spTgt spid="22"/>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barn(inVertical)">
                                      <p:cBhvr>
                                        <p:cTn id="60" dur="500"/>
                                        <p:tgtEl>
                                          <p:spTgt spid="25"/>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barn(inVertical)">
                                      <p:cBhvr>
                                        <p:cTn id="6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build="p"/>
      <p:bldP spid="22" grpId="0" animBg="1"/>
      <p:bldP spid="24"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311601E-4061-4AC2-A878-C58275EF5D07}"/>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8" name="Content Placeholder 2">
            <a:extLst>
              <a:ext uri="{FF2B5EF4-FFF2-40B4-BE49-F238E27FC236}">
                <a16:creationId xmlns:a16="http://schemas.microsoft.com/office/drawing/2014/main" id="{B0D3FDC3-EE54-4C18-9564-F9D1D10869D3}"/>
              </a:ext>
            </a:extLst>
          </p:cNvPr>
          <p:cNvSpPr txBox="1">
            <a:spLocks/>
          </p:cNvSpPr>
          <p:nvPr/>
        </p:nvSpPr>
        <p:spPr>
          <a:xfrm>
            <a:off x="861239" y="809226"/>
            <a:ext cx="10827225" cy="8839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Hoạt động 1</a:t>
            </a:r>
            <a:r>
              <a:rPr lang="vi-VN" sz="2600" dirty="0">
                <a:solidFill>
                  <a:srgbClr val="002060"/>
                </a:solidFill>
              </a:rPr>
              <a:t>: Trong 1 phút, hãy liệt kê những ưu điểm của thư điện tử?</a:t>
            </a:r>
          </a:p>
        </p:txBody>
      </p:sp>
      <p:grpSp>
        <p:nvGrpSpPr>
          <p:cNvPr id="9" name="Group 8">
            <a:extLst>
              <a:ext uri="{FF2B5EF4-FFF2-40B4-BE49-F238E27FC236}">
                <a16:creationId xmlns:a16="http://schemas.microsoft.com/office/drawing/2014/main" id="{C809617A-2AD8-4565-8877-13D246B184D2}"/>
              </a:ext>
            </a:extLst>
          </p:cNvPr>
          <p:cNvGrpSpPr/>
          <p:nvPr/>
        </p:nvGrpSpPr>
        <p:grpSpPr>
          <a:xfrm>
            <a:off x="912694" y="1648638"/>
            <a:ext cx="10366612" cy="551655"/>
            <a:chOff x="0" y="86981"/>
            <a:chExt cx="7049293" cy="551655"/>
          </a:xfrm>
        </p:grpSpPr>
        <p:sp>
          <p:nvSpPr>
            <p:cNvPr id="10" name="Rectangle: Rounded Corners 9">
              <a:extLst>
                <a:ext uri="{FF2B5EF4-FFF2-40B4-BE49-F238E27FC236}">
                  <a16:creationId xmlns:a16="http://schemas.microsoft.com/office/drawing/2014/main" id="{B3D5B716-5D80-4B00-A6D4-1E5F4F82958D}"/>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1" name="Rectangle: Rounded Corners 4">
              <a:extLst>
                <a:ext uri="{FF2B5EF4-FFF2-40B4-BE49-F238E27FC236}">
                  <a16:creationId xmlns:a16="http://schemas.microsoft.com/office/drawing/2014/main" id="{BC812954-D6F9-4136-B2A0-6A6D99B09710}"/>
                </a:ext>
              </a:extLst>
            </p:cNvPr>
            <p:cNvSpPr txBox="1"/>
            <p:nvPr/>
          </p:nvSpPr>
          <p:spPr>
            <a:xfrm>
              <a:off x="26929" y="113911"/>
              <a:ext cx="6995433" cy="497795"/>
            </a:xfrm>
            <a:prstGeom prst="rect">
              <a:avLst/>
            </a:prstGeom>
            <a:solidFill>
              <a:srgbClr val="FFFF00"/>
            </a:solidFill>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Gửi và nhận rất nhanh, kịp thời (&lt;1 phút), mọi lúc, mọi nơi</a:t>
              </a:r>
              <a:endParaRPr lang="vi-VN" sz="2300" kern="1200" dirty="0"/>
            </a:p>
          </p:txBody>
        </p:sp>
      </p:grpSp>
      <p:grpSp>
        <p:nvGrpSpPr>
          <p:cNvPr id="12" name="Group 11">
            <a:extLst>
              <a:ext uri="{FF2B5EF4-FFF2-40B4-BE49-F238E27FC236}">
                <a16:creationId xmlns:a16="http://schemas.microsoft.com/office/drawing/2014/main" id="{111CC11A-594F-4800-8050-79C05DFE3CF5}"/>
              </a:ext>
            </a:extLst>
          </p:cNvPr>
          <p:cNvGrpSpPr/>
          <p:nvPr/>
        </p:nvGrpSpPr>
        <p:grpSpPr>
          <a:xfrm>
            <a:off x="910484" y="2429172"/>
            <a:ext cx="10351553" cy="551655"/>
            <a:chOff x="0" y="86981"/>
            <a:chExt cx="7049293" cy="551655"/>
          </a:xfrm>
        </p:grpSpPr>
        <p:sp>
          <p:nvSpPr>
            <p:cNvPr id="13" name="Rectangle: Rounded Corners 12">
              <a:extLst>
                <a:ext uri="{FF2B5EF4-FFF2-40B4-BE49-F238E27FC236}">
                  <a16:creationId xmlns:a16="http://schemas.microsoft.com/office/drawing/2014/main" id="{E8E1BD68-213B-4845-BD21-1F15F5740574}"/>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4" name="Rectangle: Rounded Corners 4">
              <a:extLst>
                <a:ext uri="{FF2B5EF4-FFF2-40B4-BE49-F238E27FC236}">
                  <a16:creationId xmlns:a16="http://schemas.microsoft.com/office/drawing/2014/main" id="{7AC5E82A-E74E-403C-BC92-61081BDBEA77}"/>
                </a:ext>
              </a:extLst>
            </p:cNvPr>
            <p:cNvSpPr txBox="1"/>
            <p:nvPr/>
          </p:nvSpPr>
          <p:spPr>
            <a:xfrm>
              <a:off x="26930" y="113911"/>
              <a:ext cx="6995433" cy="497795"/>
            </a:xfrm>
            <a:prstGeom prst="rect">
              <a:avLst/>
            </a:prstGeom>
            <a:solidFill>
              <a:srgbClr val="92D050"/>
            </a:solidFill>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Giá rẻ hoặc miễn phí và có thể gởi cho nhiều người</a:t>
              </a:r>
              <a:endParaRPr lang="vi-VN" sz="2300" kern="1200" dirty="0"/>
            </a:p>
          </p:txBody>
        </p:sp>
      </p:grpSp>
      <p:grpSp>
        <p:nvGrpSpPr>
          <p:cNvPr id="18" name="Group 17">
            <a:extLst>
              <a:ext uri="{FF2B5EF4-FFF2-40B4-BE49-F238E27FC236}">
                <a16:creationId xmlns:a16="http://schemas.microsoft.com/office/drawing/2014/main" id="{43CEAF25-3132-478F-B5E0-43F7C8BF577F}"/>
              </a:ext>
            </a:extLst>
          </p:cNvPr>
          <p:cNvGrpSpPr/>
          <p:nvPr/>
        </p:nvGrpSpPr>
        <p:grpSpPr>
          <a:xfrm>
            <a:off x="935028" y="4012584"/>
            <a:ext cx="10366612" cy="551655"/>
            <a:chOff x="0" y="86981"/>
            <a:chExt cx="7049293" cy="551655"/>
          </a:xfrm>
        </p:grpSpPr>
        <p:sp>
          <p:nvSpPr>
            <p:cNvPr id="19" name="Rectangle: Rounded Corners 18">
              <a:extLst>
                <a:ext uri="{FF2B5EF4-FFF2-40B4-BE49-F238E27FC236}">
                  <a16:creationId xmlns:a16="http://schemas.microsoft.com/office/drawing/2014/main" id="{A978DB6C-088C-4A89-97C1-49FC1B86E555}"/>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0" name="Rectangle: Rounded Corners 4">
              <a:extLst>
                <a:ext uri="{FF2B5EF4-FFF2-40B4-BE49-F238E27FC236}">
                  <a16:creationId xmlns:a16="http://schemas.microsoft.com/office/drawing/2014/main" id="{BF18DB20-E628-442C-8DE2-4E7BFE8E641A}"/>
                </a:ext>
              </a:extLst>
            </p:cNvPr>
            <p:cNvSpPr txBox="1"/>
            <p:nvPr/>
          </p:nvSpPr>
          <p:spPr>
            <a:xfrm>
              <a:off x="26929" y="113911"/>
              <a:ext cx="6995433" cy="497795"/>
            </a:xfrm>
            <a:prstGeom prst="rect">
              <a:avLst/>
            </a:prstGeom>
            <a:solidFill>
              <a:srgbClr val="FFC000"/>
            </a:solidFill>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Tiết kiệm nguyên liệu (giấy, mực...) bảo vệ môi trường</a:t>
              </a:r>
              <a:endParaRPr lang="vi-VN" sz="2300" kern="1200" dirty="0"/>
            </a:p>
          </p:txBody>
        </p:sp>
      </p:grpSp>
      <p:grpSp>
        <p:nvGrpSpPr>
          <p:cNvPr id="21" name="Group 20">
            <a:extLst>
              <a:ext uri="{FF2B5EF4-FFF2-40B4-BE49-F238E27FC236}">
                <a16:creationId xmlns:a16="http://schemas.microsoft.com/office/drawing/2014/main" id="{7B8A044C-1B51-4235-8CDC-E2F2473179DC}"/>
              </a:ext>
            </a:extLst>
          </p:cNvPr>
          <p:cNvGrpSpPr/>
          <p:nvPr/>
        </p:nvGrpSpPr>
        <p:grpSpPr>
          <a:xfrm>
            <a:off x="935034" y="3232050"/>
            <a:ext cx="10381672" cy="551655"/>
            <a:chOff x="0" y="86981"/>
            <a:chExt cx="7049293" cy="551655"/>
          </a:xfrm>
          <a:solidFill>
            <a:srgbClr val="00B0F0"/>
          </a:solidFill>
        </p:grpSpPr>
        <p:sp>
          <p:nvSpPr>
            <p:cNvPr id="22" name="Rectangle: Rounded Corners 21">
              <a:extLst>
                <a:ext uri="{FF2B5EF4-FFF2-40B4-BE49-F238E27FC236}">
                  <a16:creationId xmlns:a16="http://schemas.microsoft.com/office/drawing/2014/main" id="{530B6C3C-7777-4BFF-86D2-01111060FCD0}"/>
                </a:ext>
              </a:extLst>
            </p:cNvPr>
            <p:cNvSpPr/>
            <p:nvPr/>
          </p:nvSpPr>
          <p:spPr>
            <a:xfrm>
              <a:off x="0" y="86981"/>
              <a:ext cx="7049293" cy="551655"/>
            </a:xfrm>
            <a:prstGeom prst="roundRect">
              <a:avLst/>
            </a:prstGeom>
            <a:grpFill/>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3" name="Rectangle: Rounded Corners 4">
              <a:extLst>
                <a:ext uri="{FF2B5EF4-FFF2-40B4-BE49-F238E27FC236}">
                  <a16:creationId xmlns:a16="http://schemas.microsoft.com/office/drawing/2014/main" id="{AD7BBCAD-63A7-49FE-BE0C-997C780859AD}"/>
                </a:ext>
              </a:extLst>
            </p:cNvPr>
            <p:cNvSpPr txBox="1"/>
            <p:nvPr/>
          </p:nvSpPr>
          <p:spPr>
            <a:xfrm>
              <a:off x="26929" y="113911"/>
              <a:ext cx="6995433" cy="497795"/>
            </a:xfrm>
            <a:prstGeom prst="rect">
              <a:avLst/>
            </a:prstGeom>
            <a:grpFill/>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Thực hiện dễ dàng, đơn giản</a:t>
              </a:r>
              <a:endParaRPr lang="vi-VN" sz="2300" kern="1200" dirty="0"/>
            </a:p>
          </p:txBody>
        </p:sp>
      </p:grpSp>
      <p:grpSp>
        <p:nvGrpSpPr>
          <p:cNvPr id="24" name="Group 23">
            <a:extLst>
              <a:ext uri="{FF2B5EF4-FFF2-40B4-BE49-F238E27FC236}">
                <a16:creationId xmlns:a16="http://schemas.microsoft.com/office/drawing/2014/main" id="{9D466F4F-72C1-4F8E-BB59-026A723C0AC9}"/>
              </a:ext>
            </a:extLst>
          </p:cNvPr>
          <p:cNvGrpSpPr/>
          <p:nvPr/>
        </p:nvGrpSpPr>
        <p:grpSpPr>
          <a:xfrm>
            <a:off x="950094" y="4830098"/>
            <a:ext cx="10366612" cy="551655"/>
            <a:chOff x="0" y="86981"/>
            <a:chExt cx="7049293" cy="551655"/>
          </a:xfrm>
        </p:grpSpPr>
        <p:sp>
          <p:nvSpPr>
            <p:cNvPr id="25" name="Rectangle: Rounded Corners 24">
              <a:extLst>
                <a:ext uri="{FF2B5EF4-FFF2-40B4-BE49-F238E27FC236}">
                  <a16:creationId xmlns:a16="http://schemas.microsoft.com/office/drawing/2014/main" id="{4674D824-4C97-4E1E-B325-DAE07A074949}"/>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6" name="Rectangle: Rounded Corners 4">
              <a:extLst>
                <a:ext uri="{FF2B5EF4-FFF2-40B4-BE49-F238E27FC236}">
                  <a16:creationId xmlns:a16="http://schemas.microsoft.com/office/drawing/2014/main" id="{BB212385-BCCC-431C-B05A-878852714F1A}"/>
                </a:ext>
              </a:extLst>
            </p:cNvPr>
            <p:cNvSpPr txBox="1"/>
            <p:nvPr/>
          </p:nvSpPr>
          <p:spPr>
            <a:xfrm>
              <a:off x="26929" y="113911"/>
              <a:ext cx="6995433" cy="497795"/>
            </a:xfrm>
            <a:prstGeom prst="rect">
              <a:avLst/>
            </a:prstGeom>
            <a:solidFill>
              <a:srgbClr val="92D050"/>
            </a:solidFill>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Lưu trữ và tìm kiếm các thư cũ dễ dàng, nhanh chóng</a:t>
              </a:r>
              <a:endParaRPr lang="vi-VN" sz="2300" kern="1200" dirty="0"/>
            </a:p>
          </p:txBody>
        </p:sp>
      </p:grpSp>
      <p:grpSp>
        <p:nvGrpSpPr>
          <p:cNvPr id="27" name="Group 26">
            <a:extLst>
              <a:ext uri="{FF2B5EF4-FFF2-40B4-BE49-F238E27FC236}">
                <a16:creationId xmlns:a16="http://schemas.microsoft.com/office/drawing/2014/main" id="{4ACB9E68-9734-4B2E-9FF3-89D99EE8739A}"/>
              </a:ext>
            </a:extLst>
          </p:cNvPr>
          <p:cNvGrpSpPr/>
          <p:nvPr/>
        </p:nvGrpSpPr>
        <p:grpSpPr>
          <a:xfrm>
            <a:off x="912692" y="5641026"/>
            <a:ext cx="10366612" cy="551655"/>
            <a:chOff x="0" y="86981"/>
            <a:chExt cx="7049293" cy="551655"/>
          </a:xfrm>
        </p:grpSpPr>
        <p:sp>
          <p:nvSpPr>
            <p:cNvPr id="28" name="Rectangle: Rounded Corners 27">
              <a:extLst>
                <a:ext uri="{FF2B5EF4-FFF2-40B4-BE49-F238E27FC236}">
                  <a16:creationId xmlns:a16="http://schemas.microsoft.com/office/drawing/2014/main" id="{E0DC4B60-5EA8-4D2B-9D01-81548F84BAE6}"/>
                </a:ext>
              </a:extLst>
            </p:cNvPr>
            <p:cNvSpPr/>
            <p:nvPr/>
          </p:nvSpPr>
          <p:spPr>
            <a:xfrm>
              <a:off x="0" y="86981"/>
              <a:ext cx="7049293" cy="551655"/>
            </a:xfrm>
            <a:prstGeom prst="round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9" name="Rectangle: Rounded Corners 4">
              <a:extLst>
                <a:ext uri="{FF2B5EF4-FFF2-40B4-BE49-F238E27FC236}">
                  <a16:creationId xmlns:a16="http://schemas.microsoft.com/office/drawing/2014/main" id="{48B1F335-5266-4563-B7AA-7931734B2F03}"/>
                </a:ext>
              </a:extLst>
            </p:cNvPr>
            <p:cNvSpPr txBox="1"/>
            <p:nvPr/>
          </p:nvSpPr>
          <p:spPr>
            <a:xfrm>
              <a:off x="26929" y="113911"/>
              <a:ext cx="6995433" cy="497795"/>
            </a:xfrm>
            <a:prstGeom prst="rect">
              <a:avLst/>
            </a:prstGeom>
            <a:solidFill>
              <a:srgbClr val="FFFF00"/>
            </a:solidFill>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vi-VN" sz="2300" b="1" kern="1200" dirty="0"/>
                <a:t>- Đính kèm nhiều dạng thông tin khác như hình ảnh, âm thanh,...</a:t>
              </a:r>
              <a:endParaRPr lang="vi-VN" sz="2300" kern="1200" dirty="0"/>
            </a:p>
          </p:txBody>
        </p:sp>
      </p:grpSp>
    </p:spTree>
    <p:extLst>
      <p:ext uri="{BB962C8B-B14F-4D97-AF65-F5344CB8AC3E}">
        <p14:creationId xmlns:p14="http://schemas.microsoft.com/office/powerpoint/2010/main" val="169750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ppt_x"/>
                                          </p:val>
                                        </p:tav>
                                        <p:tav tm="100000">
                                          <p:val>
                                            <p:strVal val="#ppt_x"/>
                                          </p:val>
                                        </p:tav>
                                      </p:tavLst>
                                    </p:anim>
                                    <p:anim calcmode="lin" valueType="num">
                                      <p:cBhvr additive="base">
                                        <p:cTn id="3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additive="base">
                                        <p:cTn id="38" dur="500" fill="hold"/>
                                        <p:tgtEl>
                                          <p:spTgt spid="18"/>
                                        </p:tgtEl>
                                        <p:attrNameLst>
                                          <p:attrName>ppt_x</p:attrName>
                                        </p:attrNameLst>
                                      </p:cBhvr>
                                      <p:tavLst>
                                        <p:tav tm="0">
                                          <p:val>
                                            <p:strVal val="#ppt_x"/>
                                          </p:val>
                                        </p:tav>
                                        <p:tav tm="100000">
                                          <p:val>
                                            <p:strVal val="#ppt_x"/>
                                          </p:val>
                                        </p:tav>
                                      </p:tavLst>
                                    </p:anim>
                                    <p:anim calcmode="lin" valueType="num">
                                      <p:cBhvr additive="base">
                                        <p:cTn id="3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additive="base">
                                        <p:cTn id="50" dur="500" fill="hold"/>
                                        <p:tgtEl>
                                          <p:spTgt spid="27"/>
                                        </p:tgtEl>
                                        <p:attrNameLst>
                                          <p:attrName>ppt_x</p:attrName>
                                        </p:attrNameLst>
                                      </p:cBhvr>
                                      <p:tavLst>
                                        <p:tav tm="0">
                                          <p:val>
                                            <p:strVal val="#ppt_x"/>
                                          </p:val>
                                        </p:tav>
                                        <p:tav tm="100000">
                                          <p:val>
                                            <p:strVal val="#ppt_x"/>
                                          </p:val>
                                        </p:tav>
                                      </p:tavLst>
                                    </p:anim>
                                    <p:anim calcmode="lin" valueType="num">
                                      <p:cBhvr additive="base">
                                        <p:cTn id="5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ED6D3E-C633-4EEC-9B80-35DE9AA30A69}"/>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369C5ED8-5558-43C2-A54B-5953FA77A046}"/>
              </a:ext>
            </a:extLst>
          </p:cNvPr>
          <p:cNvSpPr txBox="1">
            <a:spLocks/>
          </p:cNvSpPr>
          <p:nvPr/>
        </p:nvSpPr>
        <p:spPr>
          <a:xfrm>
            <a:off x="861239" y="809226"/>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dirty="0">
                <a:solidFill>
                  <a:srgbClr val="FF0000"/>
                </a:solidFill>
              </a:rPr>
              <a:t>1. Thư điện tử:</a:t>
            </a:r>
            <a:endParaRPr lang="vi-VN" sz="2600" b="1" dirty="0">
              <a:solidFill>
                <a:srgbClr val="002060"/>
              </a:solidFill>
            </a:endParaRPr>
          </a:p>
        </p:txBody>
      </p:sp>
      <p:sp>
        <p:nvSpPr>
          <p:cNvPr id="7" name="TextBox 6">
            <a:extLst>
              <a:ext uri="{FF2B5EF4-FFF2-40B4-BE49-F238E27FC236}">
                <a16:creationId xmlns:a16="http://schemas.microsoft.com/office/drawing/2014/main" id="{6BBF883B-E6F6-411A-93C8-9649A68699EB}"/>
              </a:ext>
            </a:extLst>
          </p:cNvPr>
          <p:cNvSpPr txBox="1"/>
          <p:nvPr/>
        </p:nvSpPr>
        <p:spPr>
          <a:xfrm>
            <a:off x="861239" y="1483360"/>
            <a:ext cx="10288587" cy="1083374"/>
          </a:xfrm>
          <a:prstGeom prst="rect">
            <a:avLst/>
          </a:prstGeom>
          <a:noFill/>
        </p:spPr>
        <p:txBody>
          <a:bodyPr wrap="square">
            <a:spAutoFit/>
          </a:bodyPr>
          <a:lstStyle/>
          <a:p>
            <a:pPr algn="just">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 </a:t>
            </a:r>
            <a:r>
              <a:rPr lang="vi-VN" sz="2800" b="1" dirty="0">
                <a:latin typeface="Times New Roman" panose="02020603050405020304" pitchFamily="18" charset="0"/>
                <a:ea typeface="Arial" panose="020B0604020202020204" pitchFamily="34" charset="0"/>
                <a:cs typeface="Times New Roman" panose="02020603050405020304" pitchFamily="18" charset="0"/>
              </a:rPr>
              <a:t>Thư điện tử là phương tiện gửi và nhận thông tin qua máy tính. Thông tin bao gồm hình ảnh, văn bản, âm thanh.</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865B515-E408-4F18-AE7C-2BE356E6657D}"/>
              </a:ext>
            </a:extLst>
          </p:cNvPr>
          <p:cNvSpPr txBox="1"/>
          <p:nvPr/>
        </p:nvSpPr>
        <p:spPr>
          <a:xfrm>
            <a:off x="861238" y="2679079"/>
            <a:ext cx="10288587" cy="1083374"/>
          </a:xfrm>
          <a:prstGeom prst="rect">
            <a:avLst/>
          </a:prstGeom>
          <a:noFill/>
        </p:spPr>
        <p:txBody>
          <a:bodyPr wrap="square">
            <a:spAutoFit/>
          </a:bodyPr>
          <a:lstStyle/>
          <a:p>
            <a:pPr algn="just">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 </a:t>
            </a:r>
            <a:r>
              <a:rPr lang="vi-VN" sz="2800" b="1" dirty="0">
                <a:latin typeface="Times New Roman" panose="02020603050405020304" pitchFamily="18" charset="0"/>
                <a:ea typeface="Arial" panose="020B0604020202020204" pitchFamily="34" charset="0"/>
                <a:cs typeface="Times New Roman" panose="02020603050405020304" pitchFamily="18" charset="0"/>
              </a:rPr>
              <a:t>Tài khoản email bao gồm: địa chỉ email và mật khẩu, giúp người dùng có thể gửi hay nhận email.</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3FF8535B-82CB-4A36-AEC7-9569DE1276FC}"/>
              </a:ext>
            </a:extLst>
          </p:cNvPr>
          <p:cNvSpPr txBox="1"/>
          <p:nvPr/>
        </p:nvSpPr>
        <p:spPr>
          <a:xfrm>
            <a:off x="1399877" y="3870960"/>
            <a:ext cx="10288587" cy="587853"/>
          </a:xfrm>
          <a:prstGeom prst="rect">
            <a:avLst/>
          </a:prstGeom>
          <a:noFill/>
        </p:spPr>
        <p:txBody>
          <a:bodyPr wrap="square">
            <a:spAutoFit/>
          </a:bodyPr>
          <a:lstStyle/>
          <a:p>
            <a:pPr algn="just">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800" b="1" dirty="0" smtClean="0">
                <a:latin typeface="+mj-lt"/>
                <a:ea typeface="Arial" panose="020B0604020202020204" pitchFamily="34" charset="0"/>
                <a:cs typeface="Times New Roman" panose="02020603050405020304" pitchFamily="18" charset="0"/>
              </a:rPr>
              <a:t>Địa </a:t>
            </a:r>
            <a:r>
              <a:rPr lang="vi-VN" sz="2800" b="1" dirty="0">
                <a:latin typeface="+mj-lt"/>
                <a:ea typeface="Arial" panose="020B0604020202020204" pitchFamily="34" charset="0"/>
                <a:cs typeface="Times New Roman" panose="02020603050405020304" pitchFamily="18" charset="0"/>
              </a:rPr>
              <a:t>chỉ email: </a:t>
            </a:r>
            <a:r>
              <a:rPr lang="vi-VN" sz="2800" b="1" dirty="0">
                <a:solidFill>
                  <a:srgbClr val="FF0000"/>
                </a:solidFill>
                <a:latin typeface="+mj-lt"/>
              </a:rPr>
              <a:t>&lt; Tên đăng nhập&gt; @ &lt; địa chỉ dịch vụ email&gt;</a:t>
            </a:r>
            <a:endParaRPr lang="vi-VN" sz="2800" dirty="0">
              <a:solidFill>
                <a:srgbClr val="FF0000"/>
              </a:solidFill>
              <a:effectLst/>
              <a:latin typeface="+mj-lt"/>
              <a:ea typeface="Arial" panose="020B060402020202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057A64E7-C834-40EF-ABA7-A4F5984A2AD0}"/>
              </a:ext>
            </a:extLst>
          </p:cNvPr>
          <p:cNvSpPr txBox="1"/>
          <p:nvPr/>
        </p:nvSpPr>
        <p:spPr>
          <a:xfrm>
            <a:off x="1399878" y="4590871"/>
            <a:ext cx="8400946" cy="547650"/>
          </a:xfrm>
          <a:prstGeom prst="rect">
            <a:avLst/>
          </a:prstGeom>
          <a:noFill/>
        </p:spPr>
        <p:txBody>
          <a:bodyPr wrap="square">
            <a:spAutoFit/>
          </a:bodyPr>
          <a:lstStyle/>
          <a:p>
            <a:pPr algn="just">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Ví </a:t>
            </a:r>
            <a:r>
              <a:rPr lang="vi-VN" sz="2800" b="1" dirty="0">
                <a:latin typeface="Times New Roman" panose="02020603050405020304" pitchFamily="18" charset="0"/>
                <a:ea typeface="Arial" panose="020B0604020202020204" pitchFamily="34" charset="0"/>
                <a:cs typeface="Times New Roman" panose="02020603050405020304" pitchFamily="18" charset="0"/>
              </a:rPr>
              <a:t>dụ: 1 địa chỉ email: </a:t>
            </a:r>
            <a:r>
              <a:rPr lang="en-US" sz="2800" b="1" i="1" dirty="0" smtClean="0">
                <a:latin typeface="Times New Roman" panose="02020603050405020304" pitchFamily="18" charset="0"/>
                <a:ea typeface="Arial" panose="020B0604020202020204" pitchFamily="34" charset="0"/>
                <a:cs typeface="Times New Roman" panose="02020603050405020304" pitchFamily="18" charset="0"/>
              </a:rPr>
              <a:t>dieuthuy0407</a:t>
            </a:r>
            <a:r>
              <a:rPr lang="vi-VN" sz="2800" b="1" i="1" dirty="0" smtClean="0">
                <a:latin typeface="Times New Roman" panose="02020603050405020304" pitchFamily="18" charset="0"/>
                <a:ea typeface="Arial" panose="020B0604020202020204" pitchFamily="34" charset="0"/>
                <a:cs typeface="Times New Roman" panose="02020603050405020304" pitchFamily="18" charset="0"/>
              </a:rPr>
              <a:t>@gmail.com</a:t>
            </a:r>
            <a:endParaRPr lang="vi-VN" sz="2800" i="1"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47F774B3-7893-4687-AB96-5AA8F1D9A16F}"/>
              </a:ext>
            </a:extLst>
          </p:cNvPr>
          <p:cNvSpPr txBox="1"/>
          <p:nvPr/>
        </p:nvSpPr>
        <p:spPr>
          <a:xfrm>
            <a:off x="861237" y="5279032"/>
            <a:ext cx="10288587" cy="1083374"/>
          </a:xfrm>
          <a:prstGeom prst="rect">
            <a:avLst/>
          </a:prstGeom>
          <a:noFill/>
        </p:spPr>
        <p:txBody>
          <a:bodyPr wrap="square">
            <a:spAutoFit/>
          </a:bodyPr>
          <a:lstStyle/>
          <a:p>
            <a:pPr algn="just">
              <a:lnSpc>
                <a:spcPct val="115000"/>
              </a:lnSpc>
              <a:spcAft>
                <a:spcPts val="1000"/>
              </a:spcAft>
            </a:pPr>
            <a:r>
              <a:rPr lang="vi-VN" sz="2800" b="1" dirty="0" smtClean="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en-US" sz="2800" b="1" dirty="0" smtClean="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Một </a:t>
            </a:r>
            <a:r>
              <a:rPr lang="vi-VN" sz="2800" b="1" dirty="0">
                <a:latin typeface="Times New Roman" panose="02020603050405020304" pitchFamily="18" charset="0"/>
                <a:ea typeface="Arial" panose="020B0604020202020204" pitchFamily="34" charset="0"/>
                <a:cs typeface="Times New Roman" panose="02020603050405020304" pitchFamily="18" charset="0"/>
              </a:rPr>
              <a:t>số nhà cung cấp dịch vụ email miễn phí: </a:t>
            </a:r>
            <a:r>
              <a:rPr lang="en-US" sz="2800" b="1" dirty="0" err="1" smtClean="0">
                <a:latin typeface="Times New Roman" panose="02020603050405020304" pitchFamily="18" charset="0"/>
                <a:ea typeface="Arial" panose="020B0604020202020204" pitchFamily="34" charset="0"/>
                <a:cs typeface="Times New Roman" panose="02020603050405020304" pitchFamily="18" charset="0"/>
              </a:rPr>
              <a:t>g</a:t>
            </a:r>
            <a:r>
              <a:rPr lang="en-US" sz="2800" b="1" dirty="0" err="1" smtClean="0">
                <a:latin typeface="Times New Roman" panose="02020603050405020304" pitchFamily="18" charset="0"/>
                <a:ea typeface="Arial" panose="020B0604020202020204" pitchFamily="34" charset="0"/>
                <a:cs typeface="Times New Roman" panose="02020603050405020304" pitchFamily="18" charset="0"/>
              </a:rPr>
              <a:t>mail</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.com</a:t>
            </a:r>
            <a:r>
              <a:rPr lang="vi-VN" sz="2800" b="1" dirty="0">
                <a:latin typeface="Times New Roman" panose="02020603050405020304" pitchFamily="18" charset="0"/>
                <a:ea typeface="Arial" panose="020B0604020202020204" pitchFamily="34" charset="0"/>
                <a:cs typeface="Times New Roman" panose="02020603050405020304" pitchFamily="18" charset="0"/>
              </a:rPr>
              <a:t>, yahoo.com, outlook.com, icloud.com, zoho.com,...</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25274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arn(inVertical)">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7" grpId="0"/>
      <p:bldP spid="10" grpId="0"/>
      <p:bldP spid="11"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F6A99A4-7932-4724-BAB4-446326760979}"/>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7E900137-DF78-4446-A27B-939B6AC89365}"/>
              </a:ext>
            </a:extLst>
          </p:cNvPr>
          <p:cNvSpPr txBox="1">
            <a:spLocks/>
          </p:cNvSpPr>
          <p:nvPr/>
        </p:nvSpPr>
        <p:spPr>
          <a:xfrm>
            <a:off x="861239" y="809226"/>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u="sng" dirty="0">
                <a:solidFill>
                  <a:srgbClr val="FF0000"/>
                </a:solidFill>
              </a:rPr>
              <a:t>1. Thư điện tử:</a:t>
            </a:r>
            <a:endParaRPr lang="vi-VN" sz="2600" b="1" u="sng" dirty="0">
              <a:solidFill>
                <a:srgbClr val="002060"/>
              </a:solidFill>
            </a:endParaRPr>
          </a:p>
        </p:txBody>
      </p:sp>
      <p:sp>
        <p:nvSpPr>
          <p:cNvPr id="6" name="TextBox 5">
            <a:extLst>
              <a:ext uri="{FF2B5EF4-FFF2-40B4-BE49-F238E27FC236}">
                <a16:creationId xmlns:a16="http://schemas.microsoft.com/office/drawing/2014/main" id="{F775C161-27A2-4050-B723-FA3130C0F57D}"/>
              </a:ext>
            </a:extLst>
          </p:cNvPr>
          <p:cNvSpPr txBox="1"/>
          <p:nvPr/>
        </p:nvSpPr>
        <p:spPr>
          <a:xfrm>
            <a:off x="861239" y="1483360"/>
            <a:ext cx="10288587" cy="1578894"/>
          </a:xfrm>
          <a:prstGeom prst="rect">
            <a:avLst/>
          </a:prstGeom>
          <a:noFill/>
        </p:spPr>
        <p:txBody>
          <a:bodyPr wrap="square">
            <a:spAutoFit/>
          </a:bodyPr>
          <a:lstStyle/>
          <a:p>
            <a:pPr algn="just">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 </a:t>
            </a:r>
            <a:r>
              <a:rPr lang="vi-VN" sz="2800" b="1" dirty="0">
                <a:latin typeface="Times New Roman" panose="02020603050405020304" pitchFamily="18" charset="0"/>
                <a:ea typeface="Arial" panose="020B0604020202020204" pitchFamily="34" charset="0"/>
                <a:cs typeface="Times New Roman" panose="02020603050405020304" pitchFamily="18" charset="0"/>
              </a:rPr>
              <a:t>Nguyên tắc đặt tên đăng nhập khi tạo tài khoản email bao gồm: chữ cái, chữ số, dấu chấm và được viết liền nhau không khoảng trắng.</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4AC1136-7366-4F82-8325-FD8F388E640F}"/>
              </a:ext>
            </a:extLst>
          </p:cNvPr>
          <p:cNvSpPr txBox="1"/>
          <p:nvPr/>
        </p:nvSpPr>
        <p:spPr>
          <a:xfrm>
            <a:off x="1172871" y="3063860"/>
            <a:ext cx="10288587" cy="587853"/>
          </a:xfrm>
          <a:prstGeom prst="rect">
            <a:avLst/>
          </a:prstGeom>
          <a:noFill/>
        </p:spPr>
        <p:txBody>
          <a:bodyPr wrap="square">
            <a:spAutoFit/>
          </a:bodyPr>
          <a:lstStyle/>
          <a:p>
            <a:pPr algn="just">
              <a:lnSpc>
                <a:spcPct val="115000"/>
              </a:lnSpc>
              <a:spcAft>
                <a:spcPts val="1000"/>
              </a:spcAft>
            </a:pPr>
            <a:r>
              <a:rPr lang="vi-VN" sz="2800" b="1" dirty="0">
                <a:latin typeface="Times New Roman" panose="02020603050405020304" pitchFamily="18" charset="0"/>
                <a:ea typeface="Arial" panose="020B0604020202020204" pitchFamily="34" charset="0"/>
                <a:cs typeface="Times New Roman" panose="02020603050405020304" pitchFamily="18" charset="0"/>
              </a:rPr>
              <a:t> </a:t>
            </a: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Ví </a:t>
            </a:r>
            <a:r>
              <a:rPr lang="vi-VN" sz="2800" b="1" dirty="0">
                <a:latin typeface="Times New Roman" panose="02020603050405020304" pitchFamily="18" charset="0"/>
                <a:ea typeface="Arial" panose="020B0604020202020204" pitchFamily="34" charset="0"/>
                <a:cs typeface="Times New Roman" panose="02020603050405020304" pitchFamily="18" charset="0"/>
              </a:rPr>
              <a:t>dụ: trunganh8112021@gmail.com</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9" name="Right Brace 8">
            <a:extLst>
              <a:ext uri="{FF2B5EF4-FFF2-40B4-BE49-F238E27FC236}">
                <a16:creationId xmlns:a16="http://schemas.microsoft.com/office/drawing/2014/main" id="{77EE105F-A38A-4D72-B510-4E9A41FFD9D4}"/>
              </a:ext>
            </a:extLst>
          </p:cNvPr>
          <p:cNvSpPr/>
          <p:nvPr/>
        </p:nvSpPr>
        <p:spPr>
          <a:xfrm rot="5400000">
            <a:off x="3244850" y="2287270"/>
            <a:ext cx="287020" cy="2570480"/>
          </a:xfrm>
          <a:prstGeom prst="rightBrace">
            <a:avLst>
              <a:gd name="adj1" fmla="val 8333"/>
              <a:gd name="adj2" fmla="val 4841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p>
        </p:txBody>
      </p:sp>
      <p:sp>
        <p:nvSpPr>
          <p:cNvPr id="10" name="TextBox 9">
            <a:extLst>
              <a:ext uri="{FF2B5EF4-FFF2-40B4-BE49-F238E27FC236}">
                <a16:creationId xmlns:a16="http://schemas.microsoft.com/office/drawing/2014/main" id="{91392105-3552-413F-82FA-36325F367468}"/>
              </a:ext>
            </a:extLst>
          </p:cNvPr>
          <p:cNvSpPr txBox="1"/>
          <p:nvPr/>
        </p:nvSpPr>
        <p:spPr>
          <a:xfrm>
            <a:off x="2103119" y="3569701"/>
            <a:ext cx="2570481" cy="547650"/>
          </a:xfrm>
          <a:prstGeom prst="rect">
            <a:avLst/>
          </a:prstGeom>
          <a:noFill/>
        </p:spPr>
        <p:txBody>
          <a:bodyPr wrap="square">
            <a:spAutoFit/>
          </a:bodyPr>
          <a:lstStyle/>
          <a:p>
            <a:pPr algn="just">
              <a:lnSpc>
                <a:spcPct val="115000"/>
              </a:lnSpc>
              <a:spcAft>
                <a:spcPts val="1000"/>
              </a:spcAft>
            </a:pPr>
            <a:r>
              <a:rPr lang="vi-VN" sz="28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Tên đăng nhập</a:t>
            </a:r>
            <a:endParaRPr lang="vi-VN" sz="28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Right Brace 10">
            <a:extLst>
              <a:ext uri="{FF2B5EF4-FFF2-40B4-BE49-F238E27FC236}">
                <a16:creationId xmlns:a16="http://schemas.microsoft.com/office/drawing/2014/main" id="{7DBBCBF0-AEF7-4D94-A4E4-3F2F32CF028A}"/>
              </a:ext>
            </a:extLst>
          </p:cNvPr>
          <p:cNvSpPr/>
          <p:nvPr/>
        </p:nvSpPr>
        <p:spPr>
          <a:xfrm rot="5400000">
            <a:off x="5686174" y="2737720"/>
            <a:ext cx="271011" cy="1645920"/>
          </a:xfrm>
          <a:prstGeom prst="rightBrace">
            <a:avLst>
              <a:gd name="adj1" fmla="val 2500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p>
        </p:txBody>
      </p:sp>
      <p:sp>
        <p:nvSpPr>
          <p:cNvPr id="12" name="TextBox 11">
            <a:extLst>
              <a:ext uri="{FF2B5EF4-FFF2-40B4-BE49-F238E27FC236}">
                <a16:creationId xmlns:a16="http://schemas.microsoft.com/office/drawing/2014/main" id="{CBDEE30A-0EAE-40F7-8CB0-71EA3CEA7602}"/>
              </a:ext>
            </a:extLst>
          </p:cNvPr>
          <p:cNvSpPr txBox="1"/>
          <p:nvPr/>
        </p:nvSpPr>
        <p:spPr>
          <a:xfrm>
            <a:off x="4673600" y="3566648"/>
            <a:ext cx="3549949" cy="547650"/>
          </a:xfrm>
          <a:prstGeom prst="rect">
            <a:avLst/>
          </a:prstGeom>
          <a:noFill/>
        </p:spPr>
        <p:txBody>
          <a:bodyPr wrap="square">
            <a:spAutoFit/>
          </a:bodyPr>
          <a:lstStyle/>
          <a:p>
            <a:pPr algn="just">
              <a:lnSpc>
                <a:spcPct val="115000"/>
              </a:lnSpc>
              <a:spcAft>
                <a:spcPts val="1000"/>
              </a:spcAft>
            </a:pPr>
            <a:r>
              <a:rPr lang="vi-VN" sz="2800" b="1" dirty="0">
                <a:solidFill>
                  <a:srgbClr val="00B0F0"/>
                </a:solidFill>
                <a:latin typeface="Times New Roman" panose="02020603050405020304" pitchFamily="18" charset="0"/>
                <a:ea typeface="Arial" panose="020B0604020202020204" pitchFamily="34" charset="0"/>
                <a:cs typeface="Times New Roman" panose="02020603050405020304" pitchFamily="18" charset="0"/>
              </a:rPr>
              <a:t>Địa chỉ dịch vụ email</a:t>
            </a:r>
            <a:endParaRPr lang="vi-VN" sz="2800" dirty="0">
              <a:solidFill>
                <a:srgbClr val="00B0F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CFDC4584-A1FA-4BD6-8681-E875A972FC21}"/>
              </a:ext>
            </a:extLst>
          </p:cNvPr>
          <p:cNvSpPr txBox="1"/>
          <p:nvPr/>
        </p:nvSpPr>
        <p:spPr>
          <a:xfrm>
            <a:off x="861239" y="4240783"/>
            <a:ext cx="10288587" cy="1578894"/>
          </a:xfrm>
          <a:prstGeom prst="rect">
            <a:avLst/>
          </a:prstGeom>
          <a:noFill/>
        </p:spPr>
        <p:txBody>
          <a:bodyPr wrap="square">
            <a:spAutoFit/>
          </a:bodyPr>
          <a:lstStyle/>
          <a:p>
            <a:pPr algn="just">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 </a:t>
            </a:r>
            <a:r>
              <a:rPr lang="vi-VN" sz="2800" b="1" dirty="0">
                <a:latin typeface="Times New Roman" panose="02020603050405020304" pitchFamily="18" charset="0"/>
                <a:ea typeface="Arial" panose="020B0604020202020204" pitchFamily="34" charset="0"/>
                <a:cs typeface="Times New Roman" panose="02020603050405020304" pitchFamily="18" charset="0"/>
              </a:rPr>
              <a:t>Nguyên tắc đặt mật khẩu khi tạo tài khoản email bao gồm: chữ cái, chữ số, kí hiệu khác và được viết liền nhau không khoảng trắng.</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446B36AD-5F19-4803-B5A8-DCFF1F41F12D}"/>
              </a:ext>
            </a:extLst>
          </p:cNvPr>
          <p:cNvSpPr txBox="1"/>
          <p:nvPr/>
        </p:nvSpPr>
        <p:spPr>
          <a:xfrm>
            <a:off x="951706" y="5770320"/>
            <a:ext cx="10288587" cy="587853"/>
          </a:xfrm>
          <a:prstGeom prst="rect">
            <a:avLst/>
          </a:prstGeom>
          <a:noFill/>
        </p:spPr>
        <p:txBody>
          <a:bodyPr wrap="square">
            <a:spAutoFit/>
          </a:bodyPr>
          <a:lstStyle/>
          <a:p>
            <a:pPr algn="just">
              <a:lnSpc>
                <a:spcPct val="115000"/>
              </a:lnSpc>
              <a:spcAft>
                <a:spcPts val="1000"/>
              </a:spcAft>
            </a:pPr>
            <a:r>
              <a:rPr lang="vi-VN" sz="2800" b="1" dirty="0">
                <a:latin typeface="Times New Roman" panose="02020603050405020304" pitchFamily="18" charset="0"/>
                <a:ea typeface="Arial" panose="020B0604020202020204" pitchFamily="34" charset="0"/>
                <a:cs typeface="Times New Roman" panose="02020603050405020304" pitchFamily="18" charset="0"/>
              </a:rPr>
              <a:t> </a:t>
            </a: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 </a:t>
            </a:r>
            <a:r>
              <a:rPr lang="vi-VN" sz="2800" b="1" dirty="0" smtClean="0">
                <a:latin typeface="Times New Roman" panose="02020603050405020304" pitchFamily="18" charset="0"/>
                <a:ea typeface="Arial" panose="020B0604020202020204" pitchFamily="34" charset="0"/>
                <a:cs typeface="Times New Roman" panose="02020603050405020304" pitchFamily="18" charset="0"/>
              </a:rPr>
              <a:t>Ví </a:t>
            </a:r>
            <a:r>
              <a:rPr lang="vi-VN" sz="2800" b="1" dirty="0">
                <a:latin typeface="Times New Roman" panose="02020603050405020304" pitchFamily="18" charset="0"/>
                <a:ea typeface="Arial" panose="020B0604020202020204" pitchFamily="34" charset="0"/>
                <a:cs typeface="Times New Roman" panose="02020603050405020304" pitchFamily="18" charset="0"/>
              </a:rPr>
              <a:t>dụ: loveuforever1985 hay 22@02#1985%</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543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barn(inVertical)">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animBg="1"/>
      <p:bldP spid="10" grpId="0"/>
      <p:bldP spid="11" grpId="0" animBg="1"/>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89DFB1-8A5F-4D71-980C-DCAA59059D06}"/>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36E9030A-0704-4AB1-A924-9B745D90B87F}"/>
              </a:ext>
            </a:extLst>
          </p:cNvPr>
          <p:cNvSpPr txBox="1">
            <a:spLocks/>
          </p:cNvSpPr>
          <p:nvPr/>
        </p:nvSpPr>
        <p:spPr>
          <a:xfrm>
            <a:off x="861239" y="809226"/>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u="sng" dirty="0">
                <a:solidFill>
                  <a:srgbClr val="FF0000"/>
                </a:solidFill>
              </a:rPr>
              <a:t>2. Lợi ích của thư điện tử:</a:t>
            </a:r>
            <a:endParaRPr lang="vi-VN" sz="2600" b="1" u="sng" dirty="0">
              <a:solidFill>
                <a:srgbClr val="002060"/>
              </a:solidFill>
            </a:endParaRPr>
          </a:p>
        </p:txBody>
      </p:sp>
      <p:sp>
        <p:nvSpPr>
          <p:cNvPr id="7" name="TextBox 6">
            <a:extLst>
              <a:ext uri="{FF2B5EF4-FFF2-40B4-BE49-F238E27FC236}">
                <a16:creationId xmlns:a16="http://schemas.microsoft.com/office/drawing/2014/main" id="{86080C54-F254-4801-9681-2E27F9567942}"/>
              </a:ext>
            </a:extLst>
          </p:cNvPr>
          <p:cNvSpPr txBox="1"/>
          <p:nvPr/>
        </p:nvSpPr>
        <p:spPr>
          <a:xfrm>
            <a:off x="861238" y="1595120"/>
            <a:ext cx="10020121" cy="3082895"/>
          </a:xfrm>
          <a:prstGeom prst="rect">
            <a:avLst/>
          </a:prstGeom>
          <a:noFill/>
        </p:spPr>
        <p:txBody>
          <a:bodyPr wrap="square">
            <a:spAutoFit/>
          </a:bodyPr>
          <a:lstStyle/>
          <a:p>
            <a:pPr>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Soạn và gửi rất nhanh, gửi bất cứ đâu miễn có kết nối mạng.</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Có nhiều dịch vụ email được cung cấp miễn phí.</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Tiết kiệm chi phí, bảo vệ môi trường.</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Có thể gửi thư cho nhiều người cùng một lúc.</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1000"/>
              </a:spcAft>
            </a:pPr>
            <a:r>
              <a:rPr lang="vi-VN" sz="2800" b="1" dirty="0">
                <a:solidFill>
                  <a:srgbClr val="0070C0"/>
                </a:solidFill>
                <a:latin typeface="Times New Roman" panose="02020603050405020304" pitchFamily="18" charset="0"/>
                <a:ea typeface="Arial" panose="020B0604020202020204" pitchFamily="34" charset="0"/>
                <a:cs typeface="Times New Roman" panose="02020603050405020304" pitchFamily="18" charset="0"/>
                <a:sym typeface="Wingdings" panose="05000000000000000000" pitchFamily="2" charset="2"/>
              </a:rPr>
              <a:t></a:t>
            </a: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Có thể gửi kèm lượng thông tin lớn và đa dạng.</a:t>
            </a:r>
            <a:endParaRPr lang="vi-VN" sz="2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70276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 calcmode="lin" valueType="num">
                                      <p:cBhvr additive="base">
                                        <p:cTn id="1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xEl>
                                              <p:pRg st="1" end="1"/>
                                            </p:txEl>
                                          </p:spTgt>
                                        </p:tgtEl>
                                        <p:attrNameLst>
                                          <p:attrName>style.visibility</p:attrName>
                                        </p:attrNameLst>
                                      </p:cBhvr>
                                      <p:to>
                                        <p:strVal val="visible"/>
                                      </p:to>
                                    </p:set>
                                    <p:anim calcmode="lin" valueType="num">
                                      <p:cBhvr additive="base">
                                        <p:cTn id="24"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 calcmode="lin" valueType="num">
                                      <p:cBhvr additive="base">
                                        <p:cTn id="30"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7">
                                            <p:txEl>
                                              <p:pRg st="3" end="3"/>
                                            </p:txEl>
                                          </p:spTgt>
                                        </p:tgtEl>
                                        <p:attrNameLst>
                                          <p:attrName>style.visibility</p:attrName>
                                        </p:attrNameLst>
                                      </p:cBhvr>
                                      <p:to>
                                        <p:strVal val="visible"/>
                                      </p:to>
                                    </p:set>
                                    <p:anim calcmode="lin" valueType="num">
                                      <p:cBhvr additive="base">
                                        <p:cTn id="36"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 calcmode="lin" valueType="num">
                                      <p:cBhvr additive="base">
                                        <p:cTn id="42"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6989685-4043-46A9-8AB3-6D718CB696BC}"/>
              </a:ext>
            </a:extLst>
          </p:cNvPr>
          <p:cNvSpPr txBox="1">
            <a:spLocks/>
          </p:cNvSpPr>
          <p:nvPr/>
        </p:nvSpPr>
        <p:spPr>
          <a:xfrm>
            <a:off x="861239" y="1441897"/>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Hoạt động 2</a:t>
            </a:r>
            <a:r>
              <a:rPr lang="vi-VN" sz="2600" dirty="0">
                <a:solidFill>
                  <a:srgbClr val="002060"/>
                </a:solidFill>
              </a:rPr>
              <a:t>: Em hãy quan sát hình và cho biết đây là gì?</a:t>
            </a:r>
          </a:p>
        </p:txBody>
      </p:sp>
      <p:sp>
        <p:nvSpPr>
          <p:cNvPr id="5" name="Title 1">
            <a:extLst>
              <a:ext uri="{FF2B5EF4-FFF2-40B4-BE49-F238E27FC236}">
                <a16:creationId xmlns:a16="http://schemas.microsoft.com/office/drawing/2014/main" id="{93D8ACBB-C62B-43BA-8F8D-0EA15D6EF372}"/>
              </a:ext>
            </a:extLst>
          </p:cNvPr>
          <p:cNvSpPr txBox="1">
            <a:spLocks/>
          </p:cNvSpPr>
          <p:nvPr/>
        </p:nvSpPr>
        <p:spPr>
          <a:xfrm>
            <a:off x="1143001" y="69850"/>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pic>
        <p:nvPicPr>
          <p:cNvPr id="1026" name="Picture 2" descr="Virus máy tính là gì? Cách bảo vệ máy tính tránh khỏi virus xâm nhập -  Thegioididong.com">
            <a:extLst>
              <a:ext uri="{FF2B5EF4-FFF2-40B4-BE49-F238E27FC236}">
                <a16:creationId xmlns:a16="http://schemas.microsoft.com/office/drawing/2014/main" id="{1E54F310-C9C4-4610-91A7-E0CC3B39C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571" y="2212200"/>
            <a:ext cx="5744429" cy="27813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ệt Nam tổn thất hơn 1 tỷ USD do virus máy tính | Báo Dân trí">
            <a:extLst>
              <a:ext uri="{FF2B5EF4-FFF2-40B4-BE49-F238E27FC236}">
                <a16:creationId xmlns:a16="http://schemas.microsoft.com/office/drawing/2014/main" id="{1B63B0F7-500C-4600-B975-11139CF17B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4851" y="2207071"/>
            <a:ext cx="5744429" cy="278130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B0BA48F2-5447-4590-827F-C9DD8514F2BD}"/>
              </a:ext>
            </a:extLst>
          </p:cNvPr>
          <p:cNvSpPr txBox="1">
            <a:spLocks/>
          </p:cNvSpPr>
          <p:nvPr/>
        </p:nvSpPr>
        <p:spPr>
          <a:xfrm>
            <a:off x="861239" y="4893546"/>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 Email có chứa virus gây hại cho máy tính</a:t>
            </a:r>
            <a:endParaRPr lang="vi-VN" sz="2600" dirty="0">
              <a:solidFill>
                <a:srgbClr val="002060"/>
              </a:solidFill>
            </a:endParaRPr>
          </a:p>
        </p:txBody>
      </p:sp>
      <p:sp>
        <p:nvSpPr>
          <p:cNvPr id="9" name="Content Placeholder 2">
            <a:extLst>
              <a:ext uri="{FF2B5EF4-FFF2-40B4-BE49-F238E27FC236}">
                <a16:creationId xmlns:a16="http://schemas.microsoft.com/office/drawing/2014/main" id="{7E7D601E-FDDC-459B-B116-75783A312C37}"/>
              </a:ext>
            </a:extLst>
          </p:cNvPr>
          <p:cNvSpPr txBox="1">
            <a:spLocks/>
          </p:cNvSpPr>
          <p:nvPr/>
        </p:nvSpPr>
        <p:spPr>
          <a:xfrm>
            <a:off x="861239" y="5440399"/>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2060"/>
                </a:solidFill>
              </a:rPr>
              <a:t>- Email giả mạo, lừa đảo</a:t>
            </a:r>
          </a:p>
        </p:txBody>
      </p:sp>
      <p:sp>
        <p:nvSpPr>
          <p:cNvPr id="10" name="Content Placeholder 2">
            <a:extLst>
              <a:ext uri="{FF2B5EF4-FFF2-40B4-BE49-F238E27FC236}">
                <a16:creationId xmlns:a16="http://schemas.microsoft.com/office/drawing/2014/main" id="{1655D6EB-8BEA-4C6B-B260-113A68314E15}"/>
              </a:ext>
            </a:extLst>
          </p:cNvPr>
          <p:cNvSpPr txBox="1">
            <a:spLocks/>
          </p:cNvSpPr>
          <p:nvPr/>
        </p:nvSpPr>
        <p:spPr>
          <a:xfrm>
            <a:off x="861239" y="5987252"/>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B050"/>
                </a:solidFill>
              </a:rPr>
              <a:t>- Spam (thư rác) mang tính quảng cáo</a:t>
            </a:r>
          </a:p>
        </p:txBody>
      </p:sp>
      <p:sp>
        <p:nvSpPr>
          <p:cNvPr id="11" name="Content Placeholder 2">
            <a:extLst>
              <a:ext uri="{FF2B5EF4-FFF2-40B4-BE49-F238E27FC236}">
                <a16:creationId xmlns:a16="http://schemas.microsoft.com/office/drawing/2014/main" id="{3FA1652C-6E31-4969-B5C2-3A7088E2E7A8}"/>
              </a:ext>
            </a:extLst>
          </p:cNvPr>
          <p:cNvSpPr txBox="1">
            <a:spLocks/>
          </p:cNvSpPr>
          <p:nvPr/>
        </p:nvSpPr>
        <p:spPr>
          <a:xfrm>
            <a:off x="861239" y="743467"/>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u="sng" dirty="0">
                <a:solidFill>
                  <a:srgbClr val="FF0000"/>
                </a:solidFill>
              </a:rPr>
              <a:t>3. Mặt trái và lưu ý khi sử dụng thư điện tử</a:t>
            </a:r>
            <a:endParaRPr lang="vi-VN" sz="2600" b="1" u="sng" dirty="0">
              <a:solidFill>
                <a:srgbClr val="002060"/>
              </a:solidFill>
            </a:endParaRPr>
          </a:p>
        </p:txBody>
      </p:sp>
    </p:spTree>
    <p:extLst>
      <p:ext uri="{BB962C8B-B14F-4D97-AF65-F5344CB8AC3E}">
        <p14:creationId xmlns:p14="http://schemas.microsoft.com/office/powerpoint/2010/main" val="394121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barn(inVertical)">
                                      <p:cBhvr>
                                        <p:cTn id="19" dur="5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1028"/>
                                        </p:tgtEl>
                                        <p:attrNameLst>
                                          <p:attrName>style.visibility</p:attrName>
                                        </p:attrNameLst>
                                      </p:cBhvr>
                                      <p:to>
                                        <p:strVal val="visible"/>
                                      </p:to>
                                    </p:set>
                                    <p:anim calcmode="lin" valueType="num">
                                      <p:cBhvr>
                                        <p:cTn id="24" dur="500" fill="hold"/>
                                        <p:tgtEl>
                                          <p:spTgt spid="1028"/>
                                        </p:tgtEl>
                                        <p:attrNameLst>
                                          <p:attrName>ppt_w</p:attrName>
                                        </p:attrNameLst>
                                      </p:cBhvr>
                                      <p:tavLst>
                                        <p:tav tm="0">
                                          <p:val>
                                            <p:fltVal val="0"/>
                                          </p:val>
                                        </p:tav>
                                        <p:tav tm="100000">
                                          <p:val>
                                            <p:strVal val="#ppt_w"/>
                                          </p:val>
                                        </p:tav>
                                      </p:tavLst>
                                    </p:anim>
                                    <p:anim calcmode="lin" valueType="num">
                                      <p:cBhvr>
                                        <p:cTn id="25" dur="500" fill="hold"/>
                                        <p:tgtEl>
                                          <p:spTgt spid="1028"/>
                                        </p:tgtEl>
                                        <p:attrNameLst>
                                          <p:attrName>ppt_h</p:attrName>
                                        </p:attrNameLst>
                                      </p:cBhvr>
                                      <p:tavLst>
                                        <p:tav tm="0">
                                          <p:val>
                                            <p:fltVal val="0"/>
                                          </p:val>
                                        </p:tav>
                                        <p:tav tm="100000">
                                          <p:val>
                                            <p:strVal val="#ppt_h"/>
                                          </p:val>
                                        </p:tav>
                                      </p:tavLst>
                                    </p:anim>
                                    <p:animEffect transition="in" filter="fade">
                                      <p:cBhvr>
                                        <p:cTn id="26" dur="500"/>
                                        <p:tgtEl>
                                          <p:spTgt spid="1028"/>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Effect transition="in" filter="fade">
                                      <p:cBhvr>
                                        <p:cTn id="31" dur="1000"/>
                                        <p:tgtEl>
                                          <p:spTgt spid="8">
                                            <p:txEl>
                                              <p:pRg st="0" end="0"/>
                                            </p:txEl>
                                          </p:spTgt>
                                        </p:tgtEl>
                                      </p:cBhvr>
                                    </p:animEffect>
                                    <p:anim calcmode="lin" valueType="num">
                                      <p:cBhvr>
                                        <p:cTn id="3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500" fill="hold"/>
                                        <p:tgtEl>
                                          <p:spTgt spid="10"/>
                                        </p:tgtEl>
                                        <p:attrNameLst>
                                          <p:attrName>ppt_x</p:attrName>
                                        </p:attrNameLst>
                                      </p:cBhvr>
                                      <p:tavLst>
                                        <p:tav tm="0">
                                          <p:val>
                                            <p:strVal val="#ppt_x"/>
                                          </p:val>
                                        </p:tav>
                                        <p:tav tm="100000">
                                          <p:val>
                                            <p:strVal val="#ppt_x"/>
                                          </p:val>
                                        </p:tav>
                                      </p:tavLst>
                                    </p:anim>
                                    <p:anim calcmode="lin" valueType="num">
                                      <p:cBhvr additive="base">
                                        <p:cTn id="4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1000"/>
                                        <p:tgtEl>
                                          <p:spTgt spid="11"/>
                                        </p:tgtEl>
                                      </p:cBhvr>
                                    </p:animEffect>
                                    <p:anim calcmode="lin" valueType="num">
                                      <p:cBhvr>
                                        <p:cTn id="51" dur="1000" fill="hold"/>
                                        <p:tgtEl>
                                          <p:spTgt spid="11"/>
                                        </p:tgtEl>
                                        <p:attrNameLst>
                                          <p:attrName>ppt_x</p:attrName>
                                        </p:attrNameLst>
                                      </p:cBhvr>
                                      <p:tavLst>
                                        <p:tav tm="0">
                                          <p:val>
                                            <p:strVal val="#ppt_x"/>
                                          </p:val>
                                        </p:tav>
                                        <p:tav tm="100000">
                                          <p:val>
                                            <p:strVal val="#ppt_x"/>
                                          </p:val>
                                        </p:tav>
                                      </p:tavLst>
                                    </p:anim>
                                    <p:anim calcmode="lin" valueType="num">
                                      <p:cBhvr>
                                        <p:cTn id="5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build="p"/>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F49FE43-3B5F-4A71-AD23-AA880875D3B8}"/>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F2DB805F-034B-471A-8A06-1CF74F405367}"/>
              </a:ext>
            </a:extLst>
          </p:cNvPr>
          <p:cNvSpPr txBox="1">
            <a:spLocks/>
          </p:cNvSpPr>
          <p:nvPr/>
        </p:nvSpPr>
        <p:spPr>
          <a:xfrm>
            <a:off x="861239" y="72762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u="sng" dirty="0">
                <a:solidFill>
                  <a:srgbClr val="FF0000"/>
                </a:solidFill>
              </a:rPr>
              <a:t>4. Sử dụng thư điện tử:</a:t>
            </a:r>
            <a:endParaRPr lang="vi-VN" sz="2600" b="1" u="sng" dirty="0">
              <a:solidFill>
                <a:srgbClr val="002060"/>
              </a:solidFill>
            </a:endParaRPr>
          </a:p>
        </p:txBody>
      </p:sp>
      <p:sp>
        <p:nvSpPr>
          <p:cNvPr id="7" name="Content Placeholder 2">
            <a:extLst>
              <a:ext uri="{FF2B5EF4-FFF2-40B4-BE49-F238E27FC236}">
                <a16:creationId xmlns:a16="http://schemas.microsoft.com/office/drawing/2014/main" id="{C05E64E6-4549-4C4F-BB24-68BE4CAD46BE}"/>
              </a:ext>
            </a:extLst>
          </p:cNvPr>
          <p:cNvSpPr txBox="1">
            <a:spLocks/>
          </p:cNvSpPr>
          <p:nvPr/>
        </p:nvSpPr>
        <p:spPr>
          <a:xfrm>
            <a:off x="861239" y="1441897"/>
            <a:ext cx="10827225" cy="126066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Hoạt động 3</a:t>
            </a:r>
            <a:r>
              <a:rPr lang="vi-VN" sz="2600" dirty="0">
                <a:solidFill>
                  <a:srgbClr val="002060"/>
                </a:solidFill>
              </a:rPr>
              <a:t>: Sau khi đọc SGK em hãy trình bày các bước tạo một tài khoản Email?</a:t>
            </a:r>
          </a:p>
        </p:txBody>
      </p:sp>
      <p:sp>
        <p:nvSpPr>
          <p:cNvPr id="8" name="Content Placeholder 2">
            <a:extLst>
              <a:ext uri="{FF2B5EF4-FFF2-40B4-BE49-F238E27FC236}">
                <a16:creationId xmlns:a16="http://schemas.microsoft.com/office/drawing/2014/main" id="{D13B4288-3BFE-41DB-A7C1-1E0FD07150E5}"/>
              </a:ext>
            </a:extLst>
          </p:cNvPr>
          <p:cNvSpPr txBox="1">
            <a:spLocks/>
          </p:cNvSpPr>
          <p:nvPr/>
        </p:nvSpPr>
        <p:spPr>
          <a:xfrm>
            <a:off x="1023799" y="3429000"/>
            <a:ext cx="10827225" cy="14408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FontTx/>
              <a:buChar char="-"/>
            </a:pPr>
            <a:r>
              <a:rPr lang="vi-VN" sz="2600" dirty="0"/>
              <a:t>Bước 1: Mở trình duyệt, gõ địa chỉ nhà cung cấp dịch vụ.</a:t>
            </a:r>
          </a:p>
          <a:p>
            <a:pPr algn="just">
              <a:lnSpc>
                <a:spcPct val="150000"/>
              </a:lnSpc>
            </a:pPr>
            <a:r>
              <a:rPr lang="vi-VN" sz="2600" dirty="0">
                <a:solidFill>
                  <a:srgbClr val="002060"/>
                </a:solidFill>
              </a:rPr>
              <a:t>Ví dụ: google.com</a:t>
            </a:r>
          </a:p>
          <a:p>
            <a:pPr algn="just">
              <a:lnSpc>
                <a:spcPct val="150000"/>
              </a:lnSpc>
            </a:pPr>
            <a:endParaRPr lang="vi-VN" sz="2600" dirty="0">
              <a:solidFill>
                <a:srgbClr val="002060"/>
              </a:solidFill>
            </a:endParaRPr>
          </a:p>
        </p:txBody>
      </p:sp>
      <p:sp>
        <p:nvSpPr>
          <p:cNvPr id="10" name="Content Placeholder 2">
            <a:extLst>
              <a:ext uri="{FF2B5EF4-FFF2-40B4-BE49-F238E27FC236}">
                <a16:creationId xmlns:a16="http://schemas.microsoft.com/office/drawing/2014/main" id="{1BD8A633-8DB1-49FC-B0DE-26B44998A8B0}"/>
              </a:ext>
            </a:extLst>
          </p:cNvPr>
          <p:cNvSpPr txBox="1">
            <a:spLocks/>
          </p:cNvSpPr>
          <p:nvPr/>
        </p:nvSpPr>
        <p:spPr>
          <a:xfrm>
            <a:off x="861239" y="4757890"/>
            <a:ext cx="10827225" cy="120986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FontTx/>
              <a:buChar char="-"/>
            </a:pPr>
            <a:r>
              <a:rPr lang="vi-VN" sz="2600" dirty="0"/>
              <a:t>Bước 2: Thực hiện theo hướng dẫn (nhập thông tin cá nhân, tên đăng nhập, mật khẩu).</a:t>
            </a:r>
          </a:p>
          <a:p>
            <a:pPr algn="just">
              <a:lnSpc>
                <a:spcPct val="150000"/>
              </a:lnSpc>
            </a:pPr>
            <a:endParaRPr lang="vi-VN" sz="2600" dirty="0">
              <a:solidFill>
                <a:srgbClr val="002060"/>
              </a:solidFill>
            </a:endParaRPr>
          </a:p>
          <a:p>
            <a:pPr algn="just">
              <a:lnSpc>
                <a:spcPct val="150000"/>
              </a:lnSpc>
            </a:pPr>
            <a:endParaRPr lang="vi-VN" sz="2600" dirty="0">
              <a:solidFill>
                <a:srgbClr val="002060"/>
              </a:solidFill>
            </a:endParaRPr>
          </a:p>
        </p:txBody>
      </p:sp>
      <p:sp>
        <p:nvSpPr>
          <p:cNvPr id="11" name="Content Placeholder 2">
            <a:extLst>
              <a:ext uri="{FF2B5EF4-FFF2-40B4-BE49-F238E27FC236}">
                <a16:creationId xmlns:a16="http://schemas.microsoft.com/office/drawing/2014/main" id="{E693B568-F06C-4E58-8673-ADC70E8E7273}"/>
              </a:ext>
            </a:extLst>
          </p:cNvPr>
          <p:cNvSpPr txBox="1">
            <a:spLocks/>
          </p:cNvSpPr>
          <p:nvPr/>
        </p:nvSpPr>
        <p:spPr>
          <a:xfrm>
            <a:off x="942519" y="5967753"/>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FontTx/>
              <a:buChar char="-"/>
            </a:pPr>
            <a:r>
              <a:rPr lang="vi-VN" sz="2600" dirty="0"/>
              <a:t>Bước 3: Theo các chỉ dẫn để hoàn thành việc đăng kí hộp thư.</a:t>
            </a:r>
            <a:endParaRPr lang="vi-VN" sz="2600" dirty="0">
              <a:solidFill>
                <a:srgbClr val="002060"/>
              </a:solidFill>
            </a:endParaRPr>
          </a:p>
          <a:p>
            <a:pPr algn="just">
              <a:lnSpc>
                <a:spcPct val="150000"/>
              </a:lnSpc>
            </a:pPr>
            <a:endParaRPr lang="vi-VN" sz="2600" dirty="0">
              <a:solidFill>
                <a:srgbClr val="002060"/>
              </a:solidFill>
            </a:endParaRPr>
          </a:p>
        </p:txBody>
      </p:sp>
      <p:sp>
        <p:nvSpPr>
          <p:cNvPr id="12" name="Content Placeholder 2">
            <a:extLst>
              <a:ext uri="{FF2B5EF4-FFF2-40B4-BE49-F238E27FC236}">
                <a16:creationId xmlns:a16="http://schemas.microsoft.com/office/drawing/2014/main" id="{F36CFE3B-E3D3-429E-BF27-81F46CCE352D}"/>
              </a:ext>
            </a:extLst>
          </p:cNvPr>
          <p:cNvSpPr txBox="1">
            <a:spLocks/>
          </p:cNvSpPr>
          <p:nvPr/>
        </p:nvSpPr>
        <p:spPr>
          <a:xfrm>
            <a:off x="942519" y="2702560"/>
            <a:ext cx="10827225" cy="6741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00B0F0"/>
                </a:solidFill>
              </a:rPr>
              <a:t> a) Các bước tạo tài khoản email:</a:t>
            </a:r>
          </a:p>
          <a:p>
            <a:pPr algn="just">
              <a:lnSpc>
                <a:spcPct val="150000"/>
              </a:lnSpc>
            </a:pPr>
            <a:endParaRPr lang="vi-VN" sz="2600" dirty="0">
              <a:solidFill>
                <a:srgbClr val="002060"/>
              </a:solidFill>
            </a:endParaRPr>
          </a:p>
        </p:txBody>
      </p:sp>
    </p:spTree>
    <p:extLst>
      <p:ext uri="{BB962C8B-B14F-4D97-AF65-F5344CB8AC3E}">
        <p14:creationId xmlns:p14="http://schemas.microsoft.com/office/powerpoint/2010/main" val="184114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barn(inVertical)">
                                      <p:cBhvr>
                                        <p:cTn id="37" dur="500"/>
                                        <p:tgtEl>
                                          <p:spTgt spid="8">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additive="base">
                                        <p:cTn id="48" dur="500" fill="hold"/>
                                        <p:tgtEl>
                                          <p:spTgt spid="11"/>
                                        </p:tgtEl>
                                        <p:attrNameLst>
                                          <p:attrName>ppt_x</p:attrName>
                                        </p:attrNameLst>
                                      </p:cBhvr>
                                      <p:tavLst>
                                        <p:tav tm="0">
                                          <p:val>
                                            <p:strVal val="#ppt_x"/>
                                          </p:val>
                                        </p:tav>
                                        <p:tav tm="100000">
                                          <p:val>
                                            <p:strVal val="#ppt_x"/>
                                          </p:val>
                                        </p:tav>
                                      </p:tavLst>
                                    </p:anim>
                                    <p:anim calcmode="lin" valueType="num">
                                      <p:cBhvr additive="base">
                                        <p:cTn id="4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84C935F-31C9-4230-A556-8C0641A34C48}"/>
              </a:ext>
            </a:extLst>
          </p:cNvPr>
          <p:cNvSpPr txBox="1">
            <a:spLocks/>
          </p:cNvSpPr>
          <p:nvPr/>
        </p:nvSpPr>
        <p:spPr>
          <a:xfrm>
            <a:off x="1172871" y="117128"/>
            <a:ext cx="9905998" cy="8839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vi-VN" sz="3200" b="1" i="1" dirty="0">
                <a:solidFill>
                  <a:srgbClr val="0070C0"/>
                </a:solidFill>
                <a:latin typeface="Times New Roman" panose="02020603050405020304" pitchFamily="18" charset="0"/>
                <a:cs typeface="Times New Roman" panose="02020603050405020304" pitchFamily="18" charset="0"/>
              </a:rPr>
              <a:t>Bài 5: Giới thiệu thư điện tử (1 TIẾT)</a:t>
            </a:r>
            <a:endParaRPr lang="vi-VN" sz="3200" b="1"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84D5C8E4-E8C1-4659-B096-4691C135FA26}"/>
              </a:ext>
            </a:extLst>
          </p:cNvPr>
          <p:cNvSpPr txBox="1">
            <a:spLocks/>
          </p:cNvSpPr>
          <p:nvPr/>
        </p:nvSpPr>
        <p:spPr>
          <a:xfrm>
            <a:off x="861239" y="727621"/>
            <a:ext cx="10827225" cy="546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b="1" u="sng" dirty="0">
                <a:solidFill>
                  <a:srgbClr val="FF0000"/>
                </a:solidFill>
              </a:rPr>
              <a:t>4. Sử dụng thư điện tử:</a:t>
            </a:r>
            <a:endParaRPr lang="vi-VN" sz="2600" b="1" u="sng" dirty="0">
              <a:solidFill>
                <a:srgbClr val="002060"/>
              </a:solidFill>
            </a:endParaRPr>
          </a:p>
        </p:txBody>
      </p:sp>
      <p:sp>
        <p:nvSpPr>
          <p:cNvPr id="6" name="Content Placeholder 2">
            <a:extLst>
              <a:ext uri="{FF2B5EF4-FFF2-40B4-BE49-F238E27FC236}">
                <a16:creationId xmlns:a16="http://schemas.microsoft.com/office/drawing/2014/main" id="{4A0F0D1A-9026-4F0F-B05C-C5FFB31A1CD8}"/>
              </a:ext>
            </a:extLst>
          </p:cNvPr>
          <p:cNvSpPr txBox="1">
            <a:spLocks/>
          </p:cNvSpPr>
          <p:nvPr/>
        </p:nvSpPr>
        <p:spPr>
          <a:xfrm>
            <a:off x="861239" y="1441897"/>
            <a:ext cx="10827225" cy="126066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vi-VN" sz="2600" dirty="0">
                <a:solidFill>
                  <a:srgbClr val="FF0000"/>
                </a:solidFill>
              </a:rPr>
              <a:t>Hoạt động 4</a:t>
            </a:r>
            <a:r>
              <a:rPr lang="vi-VN" sz="2600" dirty="0">
                <a:solidFill>
                  <a:srgbClr val="002060"/>
                </a:solidFill>
              </a:rPr>
              <a:t>: Quan sát hình và đọc SGK em hãy trình bày các bước gửi một Email?</a:t>
            </a:r>
          </a:p>
        </p:txBody>
      </p:sp>
      <p:pic>
        <p:nvPicPr>
          <p:cNvPr id="7" name="Picture 6">
            <a:extLst>
              <a:ext uri="{FF2B5EF4-FFF2-40B4-BE49-F238E27FC236}">
                <a16:creationId xmlns:a16="http://schemas.microsoft.com/office/drawing/2014/main" id="{31BE25F4-1BE0-4054-9A07-7FE2DF6F747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0480" y="2702560"/>
            <a:ext cx="9509760" cy="3850640"/>
          </a:xfrm>
          <a:prstGeom prst="rect">
            <a:avLst/>
          </a:prstGeom>
          <a:noFill/>
          <a:ln>
            <a:noFill/>
          </a:ln>
        </p:spPr>
      </p:pic>
    </p:spTree>
    <p:extLst>
      <p:ext uri="{BB962C8B-B14F-4D97-AF65-F5344CB8AC3E}">
        <p14:creationId xmlns:p14="http://schemas.microsoft.com/office/powerpoint/2010/main" val="348428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arn(inVertical)">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1493</Words>
  <Application>Microsoft Office PowerPoint</Application>
  <PresentationFormat>Widescreen</PresentationFormat>
  <Paragraphs>112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Dat Tien</dc:creator>
  <cp:lastModifiedBy>Dieu Thuy</cp:lastModifiedBy>
  <cp:revision>19</cp:revision>
  <dcterms:created xsi:type="dcterms:W3CDTF">2021-11-26T07:30:13Z</dcterms:created>
  <dcterms:modified xsi:type="dcterms:W3CDTF">2021-12-13T03:02:08Z</dcterms:modified>
</cp:coreProperties>
</file>